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.xml" ContentType="application/vnd.openxmlformats-officedocument.presentationml.tags+xml"/>
  <Override PartName="/ppt/notesSlides/notesSlide21.xml" ContentType="application/vnd.openxmlformats-officedocument.presentationml.notesSlide+xml"/>
  <Override PartName="/ppt/tags/tag3.xml" ContentType="application/vnd.openxmlformats-officedocument.presentationml.tags+xml"/>
  <Override PartName="/ppt/notesSlides/notesSlide22.xml" ContentType="application/vnd.openxmlformats-officedocument.presentationml.notesSlide+xml"/>
  <Override PartName="/ppt/tags/tag4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notesMasterIdLst>
    <p:notesMasterId r:id="rId58"/>
  </p:notesMasterIdLst>
  <p:handoutMasterIdLst>
    <p:handoutMasterId r:id="rId59"/>
  </p:handoutMasterIdLst>
  <p:sldIdLst>
    <p:sldId id="446" r:id="rId2"/>
    <p:sldId id="488" r:id="rId3"/>
    <p:sldId id="389" r:id="rId4"/>
    <p:sldId id="465" r:id="rId5"/>
    <p:sldId id="429" r:id="rId6"/>
    <p:sldId id="472" r:id="rId7"/>
    <p:sldId id="473" r:id="rId8"/>
    <p:sldId id="430" r:id="rId9"/>
    <p:sldId id="477" r:id="rId10"/>
    <p:sldId id="475" r:id="rId11"/>
    <p:sldId id="466" r:id="rId12"/>
    <p:sldId id="392" r:id="rId13"/>
    <p:sldId id="463" r:id="rId14"/>
    <p:sldId id="435" r:id="rId15"/>
    <p:sldId id="445" r:id="rId16"/>
    <p:sldId id="427" r:id="rId17"/>
    <p:sldId id="449" r:id="rId18"/>
    <p:sldId id="467" r:id="rId19"/>
    <p:sldId id="450" r:id="rId20"/>
    <p:sldId id="394" r:id="rId21"/>
    <p:sldId id="393" r:id="rId22"/>
    <p:sldId id="400" r:id="rId23"/>
    <p:sldId id="451" r:id="rId24"/>
    <p:sldId id="484" r:id="rId25"/>
    <p:sldId id="485" r:id="rId26"/>
    <p:sldId id="468" r:id="rId27"/>
    <p:sldId id="452" r:id="rId28"/>
    <p:sldId id="436" r:id="rId29"/>
    <p:sldId id="438" r:id="rId30"/>
    <p:sldId id="439" r:id="rId31"/>
    <p:sldId id="486" r:id="rId32"/>
    <p:sldId id="459" r:id="rId33"/>
    <p:sldId id="401" r:id="rId34"/>
    <p:sldId id="453" r:id="rId35"/>
    <p:sldId id="455" r:id="rId36"/>
    <p:sldId id="489" r:id="rId37"/>
    <p:sldId id="490" r:id="rId38"/>
    <p:sldId id="460" r:id="rId39"/>
    <p:sldId id="402" r:id="rId40"/>
    <p:sldId id="406" r:id="rId41"/>
    <p:sldId id="470" r:id="rId42"/>
    <p:sldId id="407" r:id="rId43"/>
    <p:sldId id="476" r:id="rId44"/>
    <p:sldId id="478" r:id="rId45"/>
    <p:sldId id="424" r:id="rId46"/>
    <p:sldId id="408" r:id="rId47"/>
    <p:sldId id="461" r:id="rId48"/>
    <p:sldId id="409" r:id="rId49"/>
    <p:sldId id="457" r:id="rId50"/>
    <p:sldId id="413" r:id="rId51"/>
    <p:sldId id="479" r:id="rId52"/>
    <p:sldId id="480" r:id="rId53"/>
    <p:sldId id="481" r:id="rId54"/>
    <p:sldId id="482" r:id="rId55"/>
    <p:sldId id="458" r:id="rId56"/>
    <p:sldId id="487" r:id="rId57"/>
  </p:sldIdLst>
  <p:sldSz cx="12192000" cy="6858000"/>
  <p:notesSz cx="7099300" cy="10234613"/>
  <p:custDataLst>
    <p:tags r:id="rId6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1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3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46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61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774" algn="l" defTabSz="91430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2926" algn="l" defTabSz="91430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080" algn="l" defTabSz="91430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235" algn="l" defTabSz="91430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D5DFFF"/>
    <a:srgbClr val="B9CAFF"/>
    <a:srgbClr val="7999FF"/>
    <a:srgbClr val="0033CC"/>
    <a:srgbClr val="FF9999"/>
    <a:srgbClr val="FF3300"/>
    <a:srgbClr val="CC00CC"/>
    <a:srgbClr val="FF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87" autoAdjust="0"/>
    <p:restoredTop sz="81098" autoAdjust="0"/>
  </p:normalViewPr>
  <p:slideViewPr>
    <p:cSldViewPr>
      <p:cViewPr varScale="1">
        <p:scale>
          <a:sx n="57" d="100"/>
          <a:sy n="57" d="100"/>
        </p:scale>
        <p:origin x="83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defTabSz="96664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algn="r" defTabSz="96664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defTabSz="96664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r" defTabSz="96664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A33D1F6-2909-4169-88BB-815091212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83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defTabSz="96664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algn="r" defTabSz="96664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113" y="768350"/>
            <a:ext cx="6823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defTabSz="96664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r" defTabSz="96664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6AD5590-9C90-486D-8FA8-38179D6EA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05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15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30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46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61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577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Introduce </a:t>
            </a:r>
            <a:r>
              <a:rPr lang="en-US" baseline="0" dirty="0"/>
              <a:t>self again.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Build agents that plans ahead. Act rationally.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45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 we formalize a</a:t>
            </a:r>
            <a:r>
              <a:rPr lang="en-US" baseline="0" dirty="0"/>
              <a:t> search problem?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63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Abstraction. Useful for later topics.</a:t>
            </a:r>
            <a:endParaRPr lang="en-US" dirty="0"/>
          </a:p>
          <a:p>
            <a:r>
              <a:rPr lang="en-US" dirty="0"/>
              <a:t>Goal test – sometimes</a:t>
            </a:r>
            <a:r>
              <a:rPr lang="en-US" baseline="0" dirty="0"/>
              <a:t> more than one state that satisfies having achieved the goal, for example, “eat all the dots”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16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Models</a:t>
            </a:r>
            <a:r>
              <a:rPr lang="en-US" baseline="0" dirty="0"/>
              <a:t> aren’t perfect.</a:t>
            </a:r>
          </a:p>
          <a:p>
            <a:r>
              <a:rPr lang="en-US" baseline="0" dirty="0"/>
              <a:t>Too detailed, you can’t solve.</a:t>
            </a:r>
          </a:p>
          <a:p>
            <a:r>
              <a:rPr lang="en-US" baseline="0" dirty="0"/>
              <a:t>Not detailed enough, doesn’t solve.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55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Traffic, gas,</a:t>
            </a:r>
            <a:r>
              <a:rPr lang="en-US" baseline="0" dirty="0"/>
              <a:t> accidents, time of day, etc.</a:t>
            </a:r>
          </a:p>
          <a:p>
            <a:r>
              <a:rPr lang="en-US" dirty="0"/>
              <a:t>Bit of art</a:t>
            </a:r>
            <a:r>
              <a:rPr lang="en-US" baseline="0" dirty="0"/>
              <a:t> figuring out state space,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027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Wrong example for “eat-all-dots”: (x, y, dot count). Need bool.</a:t>
            </a:r>
          </a:p>
          <a:p>
            <a:r>
              <a:rPr lang="en-US" dirty="0"/>
              <a:t>World</a:t>
            </a:r>
            <a:r>
              <a:rPr lang="en-US" baseline="0" dirty="0"/>
              <a:t> &gt;= State</a:t>
            </a:r>
            <a:endParaRPr lang="en-US" dirty="0"/>
          </a:p>
          <a:p>
            <a:r>
              <a:rPr lang="en-US" dirty="0"/>
              <a:t>Walls? Part of successor.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07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" charset="0"/>
              </a:rPr>
              <a:t>12x10 grid</a:t>
            </a:r>
          </a:p>
          <a:p>
            <a:endParaRPr lang="en-US" dirty="0">
              <a:latin typeface="Arial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5200">
              <a:defRPr/>
            </a:pPr>
            <a:fld id="{041C6AE4-F625-4A1A-A100-707641139ACC}" type="slidenum">
              <a:rPr lang="en-US" smtClean="0"/>
              <a:pPr defTabSz="965200"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744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Eat power pellets.</a:t>
            </a:r>
            <a:r>
              <a:rPr lang="en-US" dirty="0"/>
              <a:t> Ignore</a:t>
            </a:r>
            <a:r>
              <a:rPr lang="en-US" baseline="0" dirty="0"/>
              <a:t> ghost reset. What do you need in state space?</a:t>
            </a:r>
          </a:p>
          <a:p>
            <a:r>
              <a:rPr lang="en-US" dirty="0"/>
              <a:t>Do you need</a:t>
            </a:r>
            <a:r>
              <a:rPr lang="en-US" baseline="0" dirty="0"/>
              <a:t> ghost positions?</a:t>
            </a:r>
          </a:p>
          <a:p>
            <a:r>
              <a:rPr lang="en-US" baseline="0" dirty="0"/>
              <a:t>What’s in the state vs. successor function?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71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~30 minutes</a:t>
            </a:r>
          </a:p>
          <a:p>
            <a:r>
              <a:rPr lang="en-US" dirty="0"/>
              <a:t>Solving only uses state space, successor, etc. Not power pellets, dots,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318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ASR:</a:t>
            </a:r>
            <a:r>
              <a:rPr lang="en-US" baseline="0" dirty="0"/>
              <a:t> every possible pronunciation of every possible sentence. Huge.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08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 solution</a:t>
            </a:r>
            <a:r>
              <a:rPr lang="en-US" baseline="0" dirty="0"/>
              <a:t> without writing most of the graph down.</a:t>
            </a:r>
          </a:p>
          <a:p>
            <a:r>
              <a:rPr lang="en-US" baseline="0" dirty="0"/>
              <a:t>really care about the start and what you can do from the start -&gt; search tree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65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</a:t>
            </a:r>
            <a:r>
              <a:rPr lang="en-US" baseline="0" dirty="0"/>
              <a:t> you have seen before.</a:t>
            </a:r>
          </a:p>
          <a:p>
            <a:r>
              <a:rPr lang="en-US" dirty="0"/>
              <a:t>Unified</a:t>
            </a:r>
            <a:r>
              <a:rPr lang="en-US" baseline="0" dirty="0"/>
              <a:t> formalism leading to A* search (search guided by heuristic)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203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Different plans that achieve the same state, will be different nodes in the tree.</a:t>
            </a:r>
          </a:p>
          <a:p>
            <a:r>
              <a:rPr lang="en-US" dirty="0"/>
              <a:t>Every</a:t>
            </a:r>
            <a:r>
              <a:rPr lang="en-US" baseline="0" dirty="0"/>
              <a:t> plan in the tree.</a:t>
            </a:r>
          </a:p>
          <a:p>
            <a:r>
              <a:rPr lang="en-US" baseline="0" dirty="0"/>
              <a:t>Search ignores most of the tree.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635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MISSING</a:t>
            </a:r>
            <a:r>
              <a:rPr lang="en-US" baseline="0" dirty="0"/>
              <a:t> ANIMATION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969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8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 is only 4, tree is infinite!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433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That’s the abstraction. Now talk about algorithm.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56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Haven’t constructed green stuff yet. It</a:t>
            </a:r>
            <a:r>
              <a:rPr lang="en-US" baseline="0" dirty="0"/>
              <a:t> exists and is mathematically defined, but we haven’t actually constructed it / explored it yet.</a:t>
            </a:r>
            <a:endParaRPr lang="en-US" dirty="0"/>
          </a:p>
          <a:p>
            <a:r>
              <a:rPr lang="en-US" dirty="0"/>
              <a:t>Build downward.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93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Pseudo-code.</a:t>
            </a:r>
            <a:r>
              <a:rPr lang="en-US" baseline="0" dirty="0"/>
              <a:t> General algorithm. Some details specific to later topics, notably A*.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93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Tiny example. Here’s the state</a:t>
            </a:r>
            <a:r>
              <a:rPr lang="en-US" baseline="0" dirty="0"/>
              <a:t> graph. Walk through tree search.</a:t>
            </a:r>
          </a:p>
          <a:p>
            <a:r>
              <a:rPr lang="en-US" dirty="0"/>
              <a:t>Left: show tree.</a:t>
            </a:r>
            <a:r>
              <a:rPr lang="en-US" baseline="0" dirty="0"/>
              <a:t> Not typically stored, but implicit.</a:t>
            </a:r>
            <a:endParaRPr lang="en-US" dirty="0"/>
          </a:p>
          <a:p>
            <a:r>
              <a:rPr lang="en-US" dirty="0"/>
              <a:t>Right: fringe. Key</a:t>
            </a:r>
            <a:r>
              <a:rPr lang="en-US" baseline="0" dirty="0"/>
              <a:t> data structure.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924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example, strategy is arbitrary.</a:t>
            </a:r>
          </a:p>
          <a:p>
            <a:r>
              <a:rPr lang="en-US" dirty="0"/>
              <a:t>S</a:t>
            </a:r>
            <a:r>
              <a:rPr lang="en-US" baseline="0" dirty="0"/>
              <a:t>   D    E    R   F    G</a:t>
            </a:r>
          </a:p>
          <a:p>
            <a:r>
              <a:rPr lang="en-US" baseline="0" dirty="0"/>
              <a:t>Don</a:t>
            </a:r>
            <a:r>
              <a:rPr lang="uk-UA" baseline="0" dirty="0"/>
              <a:t>’</a:t>
            </a:r>
            <a:r>
              <a:rPr lang="en-US" baseline="0" dirty="0"/>
              <a:t>t return until G removed. Not when G added. Important later.</a:t>
            </a:r>
          </a:p>
          <a:p>
            <a:r>
              <a:rPr lang="en-US" baseline="0" dirty="0"/>
              <a:t>188-guided-search; in general we don’t have 188 on call to tell us what to expand next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211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That was generic. Now specific strategy – </a:t>
            </a:r>
            <a:r>
              <a:rPr lang="en-US" dirty="0" err="1"/>
              <a:t>dfs</a:t>
            </a:r>
            <a:endParaRPr lang="en-US" dirty="0"/>
          </a:p>
          <a:p>
            <a:r>
              <a:rPr lang="en-US" dirty="0"/>
              <a:t>Go deep!</a:t>
            </a:r>
          </a:p>
          <a:p>
            <a:r>
              <a:rPr lang="en-US" dirty="0"/>
              <a:t>Exponentially large at the bottom.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95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agents</a:t>
            </a:r>
            <a:r>
              <a:rPr lang="en-US" baseline="0" dirty="0"/>
              <a:t> plan? If/then code. Hard to do.</a:t>
            </a:r>
          </a:p>
          <a:p>
            <a:r>
              <a:rPr lang="en-US" baseline="0" dirty="0"/>
              <a:t>Move to the apple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437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 D B A C A E</a:t>
            </a:r>
            <a:r>
              <a:rPr lang="en-US" baseline="0" dirty="0"/>
              <a:t> </a:t>
            </a:r>
            <a:r>
              <a:rPr lang="en-US" dirty="0"/>
              <a:t>H P Q</a:t>
            </a:r>
          </a:p>
          <a:p>
            <a:r>
              <a:rPr lang="en-US" dirty="0"/>
              <a:t>Ties alphabetically in this case.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149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</a:t>
            </a:r>
            <a:r>
              <a:rPr lang="en-US" baseline="0" dirty="0"/>
              <a:t> about search </a:t>
            </a:r>
            <a:r>
              <a:rPr lang="en-US" baseline="0" dirty="0" err="1"/>
              <a:t>algoirthms</a:t>
            </a:r>
            <a:r>
              <a:rPr lang="en-US" baseline="0" dirty="0"/>
              <a:t>.</a:t>
            </a:r>
          </a:p>
          <a:p>
            <a:r>
              <a:rPr lang="en-US" dirty="0"/>
              <a:t>Simple cartoony case – assume each</a:t>
            </a:r>
            <a:r>
              <a:rPr lang="en-US" baseline="0" dirty="0"/>
              <a:t> node is state space connects to exactly b other nodes.</a:t>
            </a:r>
          </a:p>
          <a:p>
            <a:r>
              <a:rPr lang="en-US" baseline="0" dirty="0"/>
              <a:t>Since doing bound estimation, we’re correct as long as fewer than b.</a:t>
            </a:r>
          </a:p>
          <a:p>
            <a:r>
              <a:rPr lang="en-US" baseline="0" dirty="0"/>
              <a:t>Infinite?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793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Process whole</a:t>
            </a:r>
            <a:r>
              <a:rPr lang="en-US" baseline="0" dirty="0"/>
              <a:t> tree if goal is lower right.</a:t>
            </a:r>
            <a:endParaRPr lang="en-US" dirty="0"/>
          </a:p>
          <a:p>
            <a:r>
              <a:rPr lang="en-US" dirty="0"/>
              <a:t>Space: At each</a:t>
            </a:r>
            <a:r>
              <a:rPr lang="en-US" baseline="0" dirty="0"/>
              <a:t> level, children of one node at most on fringe, so b. Times number of layers m. (Small!)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5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Process whole</a:t>
            </a:r>
            <a:r>
              <a:rPr lang="en-US" baseline="0" dirty="0"/>
              <a:t> tree if goal is lower right.</a:t>
            </a:r>
            <a:endParaRPr lang="en-US" dirty="0"/>
          </a:p>
          <a:p>
            <a:r>
              <a:rPr lang="en-US" dirty="0"/>
              <a:t>Space: At each</a:t>
            </a:r>
            <a:r>
              <a:rPr lang="en-US" baseline="0" dirty="0"/>
              <a:t> level, children of one node at most on fringe, so b. Times number of layers m. (Small!)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507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strategy.</a:t>
            </a:r>
            <a:r>
              <a:rPr lang="en-US" baseline="0" dirty="0"/>
              <a:t> Layer by layer.</a:t>
            </a:r>
          </a:p>
          <a:p>
            <a:r>
              <a:rPr lang="en-US" baseline="0" dirty="0"/>
              <a:t>Strip-mining</a:t>
            </a:r>
          </a:p>
          <a:p>
            <a:r>
              <a:rPr lang="en-US" baseline="0" dirty="0"/>
              <a:t>BFS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54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Same general</a:t>
            </a:r>
            <a:r>
              <a:rPr lang="en-US" baseline="0" dirty="0"/>
              <a:t> algorithm. Shallowest node.</a:t>
            </a:r>
          </a:p>
          <a:p>
            <a:r>
              <a:rPr lang="en-US" baseline="0" dirty="0"/>
              <a:t>S D E P B C E H R 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4389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Tier</a:t>
            </a:r>
            <a:r>
              <a:rPr lang="en-US" baseline="0" dirty="0"/>
              <a:t> of best solution. If on right, </a:t>
            </a:r>
            <a:r>
              <a:rPr lang="en-US" baseline="0" dirty="0" err="1"/>
              <a:t>b^s</a:t>
            </a:r>
            <a:r>
              <a:rPr lang="en-US" baseline="0" dirty="0"/>
              <a:t>. Exponential Big.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8370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Compare the two.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2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Think</a:t>
            </a:r>
            <a:r>
              <a:rPr lang="en-US" baseline="0" dirty="0"/>
              <a:t> about it a bit. Discuss with neighbor.</a:t>
            </a:r>
          </a:p>
          <a:p>
            <a:r>
              <a:rPr lang="en-US" baseline="0" dirty="0"/>
              <a:t>BFS: Solutions not too far down.</a:t>
            </a:r>
          </a:p>
          <a:p>
            <a:r>
              <a:rPr lang="en-US" baseline="0" dirty="0"/>
              <a:t>DFS: need to get to the bottom. Memory constrained.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81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L2D6 – Boats</a:t>
            </a:r>
            <a:r>
              <a:rPr lang="en-US" baseline="0" dirty="0"/>
              <a:t> in water. States light up first time explored. Which one?</a:t>
            </a:r>
            <a:endParaRPr lang="en-US" dirty="0"/>
          </a:p>
          <a:p>
            <a:r>
              <a:rPr lang="en-US" dirty="0"/>
              <a:t>Breadth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85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Fall;</a:t>
            </a:r>
            <a:r>
              <a:rPr lang="en-US" baseline="0" dirty="0"/>
              <a:t> bad idea; </a:t>
            </a:r>
          </a:p>
          <a:p>
            <a:r>
              <a:rPr lang="en-US" dirty="0"/>
              <a:t>Reflex – lookup</a:t>
            </a:r>
            <a:r>
              <a:rPr lang="en-US" baseline="0" dirty="0"/>
              <a:t> from state to action. Don’t consider the future consequences of your actions</a:t>
            </a:r>
            <a:endParaRPr lang="en-US" dirty="0"/>
          </a:p>
          <a:p>
            <a:r>
              <a:rPr lang="en-US" dirty="0"/>
              <a:t>Examples: blinking your eye (not using your entire thinking capabilities),</a:t>
            </a:r>
            <a:r>
              <a:rPr lang="en-US" baseline="0" dirty="0"/>
              <a:t> vacuum cleaner moving towards nearest dirt</a:t>
            </a:r>
          </a:p>
          <a:p>
            <a:r>
              <a:rPr lang="en-US" baseline="0" dirty="0"/>
              <a:t>Can a reflex agent be rational?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449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Depth</a:t>
            </a:r>
          </a:p>
          <a:p>
            <a:r>
              <a:rPr lang="en-US" dirty="0"/>
              <a:t>Leftmost</a:t>
            </a:r>
            <a:r>
              <a:rPr lang="en-US" baseline="0" dirty="0"/>
              <a:t> not very good!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04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strategy.</a:t>
            </a:r>
            <a:r>
              <a:rPr lang="en-US" baseline="0" dirty="0"/>
              <a:t> Combine best of both.</a:t>
            </a:r>
          </a:p>
          <a:p>
            <a:r>
              <a:rPr lang="en-US" baseline="0" dirty="0"/>
              <a:t>DFS – successor says if deeper than one, stop.</a:t>
            </a:r>
          </a:p>
          <a:p>
            <a:r>
              <a:rPr lang="en-US" baseline="0" dirty="0"/>
              <a:t>Really common.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4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“Cost Search” What if you have costs associated</a:t>
            </a:r>
            <a:r>
              <a:rPr lang="en-US" baseline="0" dirty="0"/>
              <a:t> with arcs? Could you rewrite with what we already know?</a:t>
            </a:r>
          </a:p>
          <a:p>
            <a:r>
              <a:rPr lang="en-US" baseline="0" dirty="0"/>
              <a:t>Lowest number of actions S-&gt;e-&gt;r-&gt;f-&gt;G. Expensive!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1594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Unfortunate name. It’s a “cost search”</a:t>
            </a:r>
            <a:r>
              <a:rPr lang="en-US" baseline="0" dirty="0"/>
              <a:t> that is uniform, not a uniform cost.</a:t>
            </a:r>
          </a:p>
          <a:p>
            <a:r>
              <a:rPr lang="en-US" baseline="0" dirty="0"/>
              <a:t>Instead of depth, go by cost. Cheap things first, even if multiple actions.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5196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Like breadth first, but with costs. Label with cumulative cost.</a:t>
            </a:r>
          </a:p>
          <a:p>
            <a:r>
              <a:rPr lang="en-US" dirty="0"/>
              <a:t>Goal</a:t>
            </a:r>
            <a:r>
              <a:rPr lang="en-US" baseline="0" dirty="0"/>
              <a:t> path not victory until try to expanded.</a:t>
            </a:r>
            <a:endParaRPr lang="en-US" dirty="0"/>
          </a:p>
          <a:p>
            <a:r>
              <a:rPr lang="en-US" dirty="0"/>
              <a:t>Contours</a:t>
            </a:r>
            <a:r>
              <a:rPr lang="en-US" baseline="0" dirty="0"/>
              <a:t> show equal cost.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166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say C* is 10 and minimum step size is 2. How</a:t>
            </a:r>
            <a:r>
              <a:rPr lang="en-US" baseline="0" dirty="0"/>
              <a:t> deep in the tree? C*/e = 5. How many nodes is that?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7977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" charset="0"/>
              </a:rPr>
              <a:t>What if you know the goal?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5200">
              <a:defRPr/>
            </a:pPr>
            <a:fld id="{FD549D34-9FA6-44AF-8862-E060EE74E80B}" type="slidenum">
              <a:rPr lang="en-US" smtClean="0"/>
              <a:pPr defTabSz="965200"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992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L2D5</a:t>
            </a:r>
          </a:p>
          <a:p>
            <a:r>
              <a:rPr lang="en-US" dirty="0"/>
              <a:t>Then</a:t>
            </a:r>
            <a:r>
              <a:rPr lang="en-US" baseline="0" dirty="0"/>
              <a:t> L2D7, Breadth, Uniform, Depth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8673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</a:t>
            </a:r>
            <a:r>
              <a:rPr lang="en-US" baseline="0" dirty="0"/>
              <a:t> students guess which one of the three it is.  (</a:t>
            </a:r>
            <a:r>
              <a:rPr lang="en-US" dirty="0"/>
              <a:t>This is BFS.)</a:t>
            </a:r>
          </a:p>
          <a:p>
            <a:r>
              <a:rPr lang="en-US" dirty="0"/>
              <a:t>L2D7   B  U  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270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Let</a:t>
            </a:r>
            <a:r>
              <a:rPr lang="en-US" baseline="0" dirty="0"/>
              <a:t> students guess which one of the three it is.  (</a:t>
            </a:r>
            <a:r>
              <a:rPr lang="en-US" dirty="0"/>
              <a:t>This is UCS.)</a:t>
            </a:r>
          </a:p>
          <a:p>
            <a:r>
              <a:rPr lang="en-US" dirty="0"/>
              <a:t>expansion</a:t>
            </a:r>
            <a:r>
              <a:rPr lang="en-US" baseline="0" dirty="0"/>
              <a:t> slows down when you hit deep water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5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L2D1</a:t>
            </a:r>
          </a:p>
          <a:p>
            <a:r>
              <a:rPr lang="en-US" dirty="0"/>
              <a:t>Move in</a:t>
            </a:r>
            <a:r>
              <a:rPr lang="en-US" baseline="0" dirty="0"/>
              <a:t> the direction of the nearest uneaten dot. You can think ahead all you want, still end up doing the same thing.</a:t>
            </a:r>
          </a:p>
          <a:p>
            <a:r>
              <a:rPr lang="en-US" baseline="0" dirty="0"/>
              <a:t>Can be rational.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20955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Let</a:t>
            </a:r>
            <a:r>
              <a:rPr lang="en-US" baseline="0" dirty="0"/>
              <a:t> students guess which one of the three it is.  (</a:t>
            </a:r>
            <a:r>
              <a:rPr lang="en-US" dirty="0"/>
              <a:t>This is DFS.)</a:t>
            </a:r>
          </a:p>
          <a:p>
            <a:r>
              <a:rPr lang="en-US" dirty="0"/>
              <a:t>&lt;3</a:t>
            </a:r>
            <a:r>
              <a:rPr lang="en-US" baseline="0" dirty="0"/>
              <a:t> </a:t>
            </a:r>
            <a:r>
              <a:rPr lang="en-US" baseline="0" dirty="0" err="1"/>
              <a:t>dfs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4623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in your head.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93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L2D2</a:t>
            </a:r>
          </a:p>
          <a:p>
            <a:r>
              <a:rPr lang="en-US" dirty="0"/>
              <a:t>NO planning. Wall</a:t>
            </a:r>
            <a:r>
              <a:rPr lang="en-US" baseline="0" dirty="0"/>
              <a:t> between you and nearest dot?</a:t>
            </a:r>
          </a:p>
          <a:p>
            <a:r>
              <a:rPr lang="en-US" dirty="0"/>
              <a:t>Reflex</a:t>
            </a:r>
            <a:r>
              <a:rPr lang="en-US" baseline="0" dirty="0"/>
              <a:t> agents not generally optimal, but they can be depending on circumstance.</a:t>
            </a:r>
          </a:p>
          <a:p>
            <a:r>
              <a:rPr lang="en-US" baseline="0" dirty="0"/>
              <a:t>Optimality is not defined by algorithm, but by rational behavior.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46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cold figure out the consequences</a:t>
            </a:r>
            <a:r>
              <a:rPr lang="en-US" baseline="0" dirty="0"/>
              <a:t> by doing it. But instead, planning considers what the world would be without actually doing it.</a:t>
            </a:r>
          </a:p>
          <a:p>
            <a:r>
              <a:rPr lang="en-US" dirty="0"/>
              <a:t>Simulate</a:t>
            </a:r>
            <a:r>
              <a:rPr lang="en-US" baseline="0" dirty="0"/>
              <a:t> many games, execute one. Doesn’t do it in the world, does it in the model.</a:t>
            </a:r>
          </a:p>
          <a:p>
            <a:r>
              <a:rPr lang="en-US" baseline="0" dirty="0"/>
              <a:t>Consequences of action.</a:t>
            </a:r>
          </a:p>
          <a:p>
            <a:r>
              <a:rPr lang="en-US" baseline="0" dirty="0"/>
              <a:t>Complete – a solution; optimal – best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61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L2D3,</a:t>
            </a:r>
            <a:r>
              <a:rPr lang="en-US" baseline="0" dirty="0"/>
              <a:t> </a:t>
            </a:r>
            <a:r>
              <a:rPr lang="en-US" baseline="0" dirty="0" err="1"/>
              <a:t>replanning</a:t>
            </a:r>
            <a:r>
              <a:rPr lang="en-US" baseline="0" dirty="0"/>
              <a:t>. Figure out how to get to next dot. Clears board; non-optimal. Fast.</a:t>
            </a:r>
          </a:p>
          <a:p>
            <a:endParaRPr lang="is-I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72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L2D4,</a:t>
            </a:r>
            <a:r>
              <a:rPr lang="en-US" baseline="0" dirty="0"/>
              <a:t> mastermind. Thinking, thinking, thinking</a:t>
            </a:r>
            <a:r>
              <a:rPr lang="is-IS" baseline="0" dirty="0"/>
              <a:t>…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</a:t>
            </a:r>
            <a:r>
              <a:rPr lang="en-US" baseline="0" dirty="0"/>
              <a:t> just clear NEXT dot, but all dots.</a:t>
            </a:r>
            <a:endParaRPr lang="en-US" dirty="0"/>
          </a:p>
          <a:p>
            <a:r>
              <a:rPr lang="en-US" baseline="0" dirty="0"/>
              <a:t>K</a:t>
            </a:r>
            <a:r>
              <a:rPr lang="is-IS" baseline="0" dirty="0"/>
              <a:t>now to end with dead end so it doesnt have to back up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28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53A5A-7A6F-4C45-B3DA-4ADA5F9066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F6080-E520-45DC-884B-D171AED742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41731-2654-4748-B0E7-440E0FE37C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F1561-1732-4AFE-BD38-1F907188A6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B8BF5-5AC2-408A-9CF5-48C84EA6D7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E8221-ACA7-4409-9788-2ACEEBC1BD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1A8ED-9B00-4419-8B3B-2343371CEC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85549-3527-4829-9473-416A0C2EAE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60C99-D8C1-4775-8462-7FCDDC81A5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C37A3-2FAA-437F-A346-3CF46B1B89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EC880-79EA-4BC7-A72F-59EFE6AB7F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>
                <a:latin typeface="Palatino"/>
                <a:cs typeface="Palatino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>
                <a:latin typeface="Palatino"/>
                <a:cs typeface="Palatino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latin typeface="Palatino"/>
                <a:cs typeface="Palatino"/>
              </a:defRPr>
            </a:lvl1pPr>
          </a:lstStyle>
          <a:p>
            <a:pPr>
              <a:defRPr/>
            </a:pPr>
            <a:fld id="{9749340B-4FC7-4D90-97D1-24A2CDF192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092200"/>
            <a:ext cx="11379200" cy="0"/>
          </a:xfrm>
          <a:prstGeom prst="line">
            <a:avLst/>
          </a:prstGeom>
          <a:ln w="12700" cmpd="sng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/>
          <a:ea typeface="+mj-ea"/>
          <a:cs typeface="Palatino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Courier New"/>
        <a:buChar char="o"/>
        <a:defRPr sz="3200">
          <a:solidFill>
            <a:schemeClr val="tx1"/>
          </a:solidFill>
          <a:latin typeface="Palatino"/>
          <a:ea typeface="+mn-ea"/>
          <a:cs typeface="Palatino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ourier New"/>
        <a:buChar char="o"/>
        <a:defRPr sz="28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Courier New"/>
        <a:buChar char="o"/>
        <a:defRPr sz="24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ourier New"/>
        <a:buChar char="o"/>
        <a:defRPr sz="20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Courier New"/>
        <a:buChar char="o"/>
        <a:defRPr sz="20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wmf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34.png"/><Relationship Id="rId4" Type="http://schemas.openxmlformats.org/officeDocument/2006/relationships/notesSlide" Target="../notesSlides/notesSlide3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5" Type="http://schemas.openxmlformats.org/officeDocument/2006/relationships/image" Target="../media/image34.png"/><Relationship Id="rId4" Type="http://schemas.openxmlformats.org/officeDocument/2006/relationships/notesSlide" Target="../notesSlides/notesSlide4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5" Type="http://schemas.openxmlformats.org/officeDocument/2006/relationships/image" Target="../media/image34.png"/><Relationship Id="rId4" Type="http://schemas.openxmlformats.org/officeDocument/2006/relationships/notesSlide" Target="../notesSlides/notesSlide4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5" Type="http://schemas.openxmlformats.org/officeDocument/2006/relationships/image" Target="../media/image34.png"/><Relationship Id="rId4" Type="http://schemas.openxmlformats.org/officeDocument/2006/relationships/notesSlide" Target="../notesSlides/notesSlide4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9.mp4"/><Relationship Id="rId1" Type="http://schemas.microsoft.com/office/2007/relationships/media" Target="../media/media9.mp4"/><Relationship Id="rId5" Type="http://schemas.openxmlformats.org/officeDocument/2006/relationships/image" Target="../media/image34.png"/><Relationship Id="rId4" Type="http://schemas.openxmlformats.org/officeDocument/2006/relationships/notesSlide" Target="../notesSlides/notesSlide4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0.mp4"/><Relationship Id="rId1" Type="http://schemas.microsoft.com/office/2007/relationships/media" Target="../media/media10.mp4"/><Relationship Id="rId5" Type="http://schemas.openxmlformats.org/officeDocument/2006/relationships/image" Target="../media/image34.png"/><Relationship Id="rId4" Type="http://schemas.openxmlformats.org/officeDocument/2006/relationships/notesSlide" Target="../notesSlides/notesSlide5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8.png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6604" y="533400"/>
            <a:ext cx="7001591" cy="5257799"/>
          </a:xfrm>
          <a:prstGeom prst="rect">
            <a:avLst/>
          </a:prstGeom>
          <a:noFill/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zh-CN" altLang="en-US" b="1" dirty="0" smtClean="0"/>
              <a:t>人工智能导论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altLang="zh-CN" b="1" dirty="0" smtClean="0"/>
              <a:t>Introduction To </a:t>
            </a:r>
            <a:r>
              <a:rPr lang="en-US" b="1" dirty="0" smtClean="0"/>
              <a:t>Artificial </a:t>
            </a:r>
            <a:r>
              <a:rPr lang="en-US" b="1" dirty="0"/>
              <a:t>Intelligence</a:t>
            </a:r>
            <a:r>
              <a:rPr lang="en-US" dirty="0"/>
              <a:t/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300" b="1" dirty="0"/>
              <a:t>Search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5486400"/>
            <a:ext cx="12192000" cy="76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dirty="0">
                <a:latin typeface="Palatino"/>
                <a:cs typeface="Palatino"/>
              </a:rPr>
              <a:t>王进</a:t>
            </a:r>
            <a:endParaRPr lang="en-US" sz="2400" b="1" dirty="0">
              <a:latin typeface="Palatino"/>
              <a:cs typeface="Palatino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1400" b="1" dirty="0" smtClean="0">
                <a:latin typeface="Palatino"/>
                <a:cs typeface="Palatino"/>
              </a:rPr>
              <a:t>成都大学信息科学与工程学院</a:t>
            </a:r>
            <a:endParaRPr lang="en-US" sz="1400" b="1" dirty="0">
              <a:latin typeface="Palatino"/>
              <a:cs typeface="Palatin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of Demo </a:t>
            </a:r>
            <a:r>
              <a:rPr lang="en-US" dirty="0" smtClean="0"/>
              <a:t>Mastermind </a:t>
            </a:r>
            <a:r>
              <a:rPr lang="zh-CN" altLang="en-US" dirty="0" smtClean="0"/>
              <a:t>巧妙计划</a:t>
            </a:r>
            <a:endParaRPr lang="en-US" dirty="0"/>
          </a:p>
        </p:txBody>
      </p:sp>
      <p:pic>
        <p:nvPicPr>
          <p:cNvPr id="5" name="Lecture2-demo4b-plan-slow-v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7750" y="1143000"/>
            <a:ext cx="100965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8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Search </a:t>
            </a:r>
            <a:r>
              <a:rPr lang="en-US" dirty="0" smtClean="0"/>
              <a:t>Problems</a:t>
            </a:r>
            <a:r>
              <a:rPr lang="zh-CN" altLang="en-US" dirty="0" smtClean="0"/>
              <a:t>搜索问题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164" y="1144408"/>
            <a:ext cx="8524096" cy="52264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398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Search Problems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110490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A </a:t>
            </a:r>
            <a:r>
              <a:rPr lang="en-US" sz="2800" dirty="0">
                <a:solidFill>
                  <a:srgbClr val="FF0000"/>
                </a:solidFill>
              </a:rPr>
              <a:t>search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problem</a:t>
            </a:r>
            <a:r>
              <a:rPr lang="en-US" sz="2800" dirty="0"/>
              <a:t> consists </a:t>
            </a:r>
            <a:r>
              <a:rPr lang="en-US" sz="2800" dirty="0" smtClean="0"/>
              <a:t>of</a:t>
            </a:r>
            <a:r>
              <a:rPr lang="zh-CN" altLang="en-US" sz="2800" dirty="0" smtClean="0"/>
              <a:t>搜索问题通常包括</a:t>
            </a:r>
            <a:r>
              <a:rPr lang="en-US" sz="2800" dirty="0" smtClean="0"/>
              <a:t>:</a:t>
            </a:r>
            <a:endParaRPr lang="en-US" sz="2800" dirty="0"/>
          </a:p>
          <a:p>
            <a:pPr lvl="1" eaLnBrk="1" hangingPunct="1">
              <a:lnSpc>
                <a:spcPct val="80000"/>
              </a:lnSpc>
            </a:pPr>
            <a:endParaRPr 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A state space</a:t>
            </a:r>
          </a:p>
          <a:p>
            <a:pPr marL="457176" lvl="1" indent="0" eaLnBrk="1" hangingPunct="1">
              <a:lnSpc>
                <a:spcPct val="80000"/>
              </a:lnSpc>
              <a:buNone/>
            </a:pPr>
            <a:r>
              <a:rPr lang="en-US" sz="2400" dirty="0" smtClean="0"/>
              <a:t>  </a:t>
            </a:r>
            <a:r>
              <a:rPr lang="zh-CN" altLang="en-US" sz="2400" dirty="0" smtClean="0"/>
              <a:t>状态空间</a:t>
            </a:r>
            <a:endParaRPr lang="en-US" sz="2400" dirty="0"/>
          </a:p>
          <a:p>
            <a:pPr lvl="1" eaLnBrk="1" hangingPunct="1">
              <a:lnSpc>
                <a:spcPct val="80000"/>
              </a:lnSpc>
            </a:pPr>
            <a:endParaRPr 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A successor function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	(with actions, costs)</a:t>
            </a:r>
          </a:p>
          <a:p>
            <a:pPr marL="457176" lvl="1" indent="0" eaLnBrk="1" hangingPunct="1">
              <a:lnSpc>
                <a:spcPct val="80000"/>
              </a:lnSpc>
              <a:buNone/>
            </a:pPr>
            <a:r>
              <a:rPr lang="en-US" sz="2400" dirty="0" smtClean="0"/>
              <a:t>  </a:t>
            </a:r>
            <a:r>
              <a:rPr lang="zh-CN" altLang="en-US" sz="2400" dirty="0" smtClean="0"/>
              <a:t>转换函数（输入是所采取行为</a:t>
            </a:r>
            <a:endParaRPr lang="en-US" altLang="zh-CN" sz="2400" dirty="0" smtClean="0"/>
          </a:p>
          <a:p>
            <a:pPr marL="457176" lvl="1" indent="0" eaLnBrk="1" hangingPunct="1">
              <a:lnSpc>
                <a:spcPct val="80000"/>
              </a:lnSpc>
              <a:buNone/>
            </a:pPr>
            <a:r>
              <a:rPr lang="zh-CN" altLang="en-US" sz="2400" dirty="0" smtClean="0"/>
              <a:t>及其代价，输出是下一个状态）</a:t>
            </a:r>
            <a:endParaRPr lang="en-US" sz="2400" dirty="0"/>
          </a:p>
          <a:p>
            <a:pPr lvl="1" eaLnBrk="1" hangingPunct="1">
              <a:lnSpc>
                <a:spcPct val="80000"/>
              </a:lnSpc>
            </a:pPr>
            <a:endParaRPr 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A start state and a goal test</a:t>
            </a:r>
          </a:p>
          <a:p>
            <a:pPr marL="457176" lvl="1" indent="0" eaLnBrk="1" hangingPunct="1">
              <a:lnSpc>
                <a:spcPct val="80000"/>
              </a:lnSpc>
              <a:buNone/>
            </a:pPr>
            <a:r>
              <a:rPr lang="en-US" sz="2400" dirty="0" smtClean="0"/>
              <a:t>   </a:t>
            </a:r>
            <a:r>
              <a:rPr lang="zh-CN" altLang="en-US" sz="2400" dirty="0" smtClean="0"/>
              <a:t>起始状态和目标状态</a:t>
            </a: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A </a:t>
            </a:r>
            <a:r>
              <a:rPr lang="en-US" sz="2800" dirty="0">
                <a:solidFill>
                  <a:srgbClr val="FF0000"/>
                </a:solidFill>
              </a:rPr>
              <a:t>solution</a:t>
            </a:r>
            <a:r>
              <a:rPr lang="en-US" sz="2800" dirty="0"/>
              <a:t> is a sequence of actions (a plan) which transforms the start state to a goal </a:t>
            </a:r>
            <a:r>
              <a:rPr lang="en-US" sz="2800" dirty="0" smtClean="0"/>
              <a:t>state </a:t>
            </a:r>
            <a:r>
              <a:rPr lang="zh-CN" altLang="en-US" sz="2800" dirty="0"/>
              <a:t>一</a:t>
            </a:r>
            <a:r>
              <a:rPr lang="zh-CN" altLang="en-US" sz="2800" dirty="0" smtClean="0"/>
              <a:t>个解决方案是一串动作序列，将起始状态转换为目标状态。</a:t>
            </a:r>
            <a:endParaRPr lang="en-US" sz="28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3" y="2174876"/>
            <a:ext cx="56038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9949" y="2174875"/>
            <a:ext cx="552451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96405" y="2174875"/>
            <a:ext cx="544513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1" y="2174875"/>
            <a:ext cx="552451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91549" y="2174877"/>
            <a:ext cx="552451" cy="55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97813" y="2174875"/>
            <a:ext cx="560387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1605" y="2174875"/>
            <a:ext cx="544513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7951" y="3671888"/>
            <a:ext cx="56038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39101" y="3325813"/>
            <a:ext cx="552451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8149" y="4087813"/>
            <a:ext cx="552451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6" name="Line 14"/>
          <p:cNvSpPr>
            <a:spLocks noChangeShapeType="1"/>
          </p:cNvSpPr>
          <p:nvPr/>
        </p:nvSpPr>
        <p:spPr bwMode="auto">
          <a:xfrm flipV="1">
            <a:off x="7162800" y="35814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>
            <a:off x="7162800" y="4114800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6934200" y="3200400"/>
            <a:ext cx="9906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“N”, 1.0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6934200" y="4419602"/>
            <a:ext cx="11430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“E”, 1.0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6" grpId="0" animBg="1"/>
      <p:bldP spid="8207" grpId="0" animBg="1"/>
      <p:bldP spid="8208" grpId="0"/>
      <p:bldP spid="820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Problems Are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400" y="1372097"/>
            <a:ext cx="8302482" cy="4355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Example: Traveling in </a:t>
            </a:r>
            <a:r>
              <a:rPr lang="en-US" dirty="0" smtClean="0"/>
              <a:t>Romania</a:t>
            </a:r>
            <a:r>
              <a:rPr lang="zh-CN" altLang="en-US" dirty="0" smtClean="0"/>
              <a:t>罗马尼亚旅行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781803" y="1676401"/>
            <a:ext cx="4724397" cy="4525963"/>
          </a:xfrm>
        </p:spPr>
        <p:txBody>
          <a:bodyPr/>
          <a:lstStyle/>
          <a:p>
            <a:pPr eaLnBrk="1" hangingPunct="1"/>
            <a:r>
              <a:rPr lang="en-US" sz="2400" dirty="0"/>
              <a:t>State </a:t>
            </a:r>
            <a:r>
              <a:rPr lang="en-US" sz="2400" dirty="0" smtClean="0"/>
              <a:t>space</a:t>
            </a:r>
            <a:r>
              <a:rPr lang="zh-CN" altLang="en-US" sz="2400" dirty="0" smtClean="0"/>
              <a:t>状态空间</a:t>
            </a:r>
            <a:r>
              <a:rPr lang="en-US" sz="2400" dirty="0" smtClean="0"/>
              <a:t>:</a:t>
            </a:r>
            <a:endParaRPr lang="en-US" sz="2400" dirty="0"/>
          </a:p>
          <a:p>
            <a:pPr lvl="1" eaLnBrk="1" hangingPunct="1"/>
            <a:r>
              <a:rPr lang="en-US" sz="2000" dirty="0" smtClean="0"/>
              <a:t>Cities</a:t>
            </a:r>
            <a:r>
              <a:rPr lang="zh-CN" altLang="en-US" sz="2000" dirty="0" smtClean="0"/>
              <a:t>城市</a:t>
            </a:r>
            <a:endParaRPr lang="en-US" sz="2000" dirty="0"/>
          </a:p>
          <a:p>
            <a:pPr eaLnBrk="1" hangingPunct="1"/>
            <a:r>
              <a:rPr lang="en-US" sz="2400" dirty="0"/>
              <a:t>Successor </a:t>
            </a:r>
            <a:r>
              <a:rPr lang="en-US" sz="2400" dirty="0" smtClean="0"/>
              <a:t>function</a:t>
            </a:r>
            <a:r>
              <a:rPr lang="zh-CN" altLang="en-US" sz="2400" dirty="0" smtClean="0"/>
              <a:t>转换函数</a:t>
            </a:r>
            <a:r>
              <a:rPr lang="en-US" sz="2400" dirty="0" smtClean="0"/>
              <a:t>:</a:t>
            </a:r>
            <a:endParaRPr lang="en-US" sz="2400" dirty="0"/>
          </a:p>
          <a:p>
            <a:pPr lvl="1" eaLnBrk="1" hangingPunct="1"/>
            <a:r>
              <a:rPr lang="en-US" sz="2000" dirty="0"/>
              <a:t>Roads: Go to adjacent city with cost = </a:t>
            </a:r>
            <a:r>
              <a:rPr lang="en-US" sz="2000" dirty="0" smtClean="0"/>
              <a:t>distance        </a:t>
            </a:r>
            <a:r>
              <a:rPr lang="zh-CN" altLang="en-US" sz="2000" dirty="0" smtClean="0"/>
              <a:t>以到邻近城市的路长度为代价</a:t>
            </a:r>
            <a:endParaRPr lang="en-US" sz="2000" dirty="0"/>
          </a:p>
          <a:p>
            <a:pPr eaLnBrk="1" hangingPunct="1"/>
            <a:r>
              <a:rPr lang="en-US" sz="2400" dirty="0"/>
              <a:t>Start </a:t>
            </a:r>
            <a:r>
              <a:rPr lang="en-US" sz="2400" dirty="0" smtClean="0"/>
              <a:t>state</a:t>
            </a:r>
            <a:r>
              <a:rPr lang="zh-CN" altLang="en-US" sz="2400" dirty="0" smtClean="0"/>
              <a:t>起始状态</a:t>
            </a:r>
            <a:r>
              <a:rPr lang="en-US" sz="2400" dirty="0" smtClean="0"/>
              <a:t>:</a:t>
            </a:r>
            <a:endParaRPr lang="en-US" sz="2400" dirty="0"/>
          </a:p>
          <a:p>
            <a:pPr lvl="1" eaLnBrk="1" hangingPunct="1"/>
            <a:r>
              <a:rPr lang="en-US" sz="2000" dirty="0"/>
              <a:t>Arad</a:t>
            </a:r>
          </a:p>
          <a:p>
            <a:pPr eaLnBrk="1" hangingPunct="1"/>
            <a:r>
              <a:rPr lang="en-US" sz="2400" dirty="0"/>
              <a:t>Goal </a:t>
            </a:r>
            <a:r>
              <a:rPr lang="en-US" sz="2400" dirty="0" smtClean="0"/>
              <a:t>test</a:t>
            </a:r>
            <a:r>
              <a:rPr lang="zh-CN" altLang="en-US" sz="2400" dirty="0" smtClean="0"/>
              <a:t>目标测试</a:t>
            </a:r>
            <a:r>
              <a:rPr lang="en-US" sz="2400" dirty="0" smtClean="0"/>
              <a:t>:</a:t>
            </a:r>
            <a:endParaRPr lang="en-US" sz="2400" dirty="0"/>
          </a:p>
          <a:p>
            <a:pPr lvl="1" eaLnBrk="1" hangingPunct="1"/>
            <a:r>
              <a:rPr lang="en-US" sz="2000" dirty="0"/>
              <a:t>Is state == Bucharest?</a:t>
            </a:r>
          </a:p>
          <a:p>
            <a:pPr lvl="3" eaLnBrk="1" hangingPunct="1"/>
            <a:endParaRPr lang="en-US" sz="1200" dirty="0"/>
          </a:p>
          <a:p>
            <a:pPr eaLnBrk="1" hangingPunct="1"/>
            <a:r>
              <a:rPr lang="en-US" sz="2400" dirty="0"/>
              <a:t>Solution?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057400"/>
            <a:ext cx="5557837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219200" y="3505200"/>
            <a:ext cx="9829800" cy="3276600"/>
          </a:xfrm>
          <a:prstGeom prst="roundRect">
            <a:avLst/>
          </a:prstGeom>
          <a:solidFill>
            <a:srgbClr val="D5DFFF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62000" y="1273178"/>
            <a:ext cx="10744200" cy="2003425"/>
          </a:xfrm>
          <a:prstGeom prst="roundRect">
            <a:avLst/>
          </a:prstGeom>
          <a:solidFill>
            <a:srgbClr val="D5DFFF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 a State Space</a:t>
            </a:r>
            <a:r>
              <a:rPr lang="en-US" dirty="0" smtClean="0"/>
              <a:t>?</a:t>
            </a:r>
            <a:r>
              <a:rPr lang="zh-CN" altLang="en-US" dirty="0" smtClean="0"/>
              <a:t>状态空间包括什么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600200" y="4292600"/>
            <a:ext cx="4495800" cy="2413000"/>
          </a:xfrm>
        </p:spPr>
        <p:txBody>
          <a:bodyPr/>
          <a:lstStyle/>
          <a:p>
            <a:r>
              <a:rPr lang="en-US" sz="2400" dirty="0"/>
              <a:t>Problem: </a:t>
            </a:r>
            <a:r>
              <a:rPr lang="en-US" sz="2400" dirty="0" err="1"/>
              <a:t>Pathing</a:t>
            </a:r>
            <a:endParaRPr lang="en-US" sz="2400" dirty="0"/>
          </a:p>
          <a:p>
            <a:pPr lvl="1"/>
            <a:r>
              <a:rPr lang="en-US" sz="2000" dirty="0" smtClean="0"/>
              <a:t>States</a:t>
            </a:r>
            <a:r>
              <a:rPr lang="zh-CN" altLang="en-US" sz="2000" dirty="0" smtClean="0"/>
              <a:t>状态</a:t>
            </a:r>
            <a:r>
              <a:rPr lang="en-US" sz="2000" dirty="0" smtClean="0"/>
              <a:t>: </a:t>
            </a:r>
            <a:r>
              <a:rPr lang="en-US" sz="2000" dirty="0"/>
              <a:t>(</a:t>
            </a:r>
            <a:r>
              <a:rPr lang="en-US" sz="2000" dirty="0" err="1"/>
              <a:t>x,y</a:t>
            </a:r>
            <a:r>
              <a:rPr lang="en-US" sz="2000" dirty="0"/>
              <a:t>) location</a:t>
            </a:r>
          </a:p>
          <a:p>
            <a:pPr lvl="1"/>
            <a:r>
              <a:rPr lang="en-US" sz="2000" dirty="0"/>
              <a:t>Actions: </a:t>
            </a:r>
            <a:r>
              <a:rPr lang="en-US" sz="2000" dirty="0" smtClean="0"/>
              <a:t>NSEW</a:t>
            </a:r>
            <a:r>
              <a:rPr lang="zh-CN" altLang="en-US" sz="2000" dirty="0" smtClean="0"/>
              <a:t>东南西北</a:t>
            </a:r>
            <a:endParaRPr lang="en-US" sz="2000" dirty="0"/>
          </a:p>
          <a:p>
            <a:pPr lvl="1"/>
            <a:r>
              <a:rPr lang="en-US" sz="2000" dirty="0" smtClean="0"/>
              <a:t>Successor</a:t>
            </a:r>
            <a:r>
              <a:rPr lang="zh-CN" altLang="en-US" sz="2000" dirty="0" smtClean="0"/>
              <a:t>转换函数</a:t>
            </a:r>
            <a:r>
              <a:rPr lang="en-US" sz="2000" dirty="0" smtClean="0"/>
              <a:t>: </a:t>
            </a:r>
            <a:r>
              <a:rPr lang="en-US" sz="2000" dirty="0"/>
              <a:t>update location </a:t>
            </a:r>
            <a:r>
              <a:rPr lang="en-US" sz="2000" dirty="0" smtClean="0"/>
              <a:t>only</a:t>
            </a:r>
            <a:r>
              <a:rPr lang="zh-CN" altLang="en-US" sz="2000" dirty="0" smtClean="0"/>
              <a:t>仅更新位置</a:t>
            </a:r>
            <a:endParaRPr lang="en-US" sz="2000" dirty="0"/>
          </a:p>
          <a:p>
            <a:pPr lvl="1"/>
            <a:r>
              <a:rPr lang="en-US" sz="2000" dirty="0"/>
              <a:t>Goal test: is (</a:t>
            </a:r>
            <a:r>
              <a:rPr lang="en-US" sz="2000" dirty="0" err="1"/>
              <a:t>x,y</a:t>
            </a:r>
            <a:r>
              <a:rPr lang="en-US" sz="2000" dirty="0"/>
              <a:t>)=END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476999" y="4202112"/>
            <a:ext cx="4495801" cy="2405063"/>
          </a:xfrm>
        </p:spPr>
        <p:txBody>
          <a:bodyPr/>
          <a:lstStyle/>
          <a:p>
            <a:r>
              <a:rPr lang="en-US" sz="2400" dirty="0">
                <a:solidFill>
                  <a:srgbClr val="008000"/>
                </a:solidFill>
              </a:rPr>
              <a:t>Problem: Eat-All-Dots</a:t>
            </a:r>
          </a:p>
          <a:p>
            <a:pPr lvl="1"/>
            <a:r>
              <a:rPr lang="en-US" sz="2000" dirty="0"/>
              <a:t>States: {(</a:t>
            </a:r>
            <a:r>
              <a:rPr lang="en-US" sz="2000" dirty="0" err="1"/>
              <a:t>x,y</a:t>
            </a:r>
            <a:r>
              <a:rPr lang="en-US" sz="2000" dirty="0"/>
              <a:t>), dot </a:t>
            </a:r>
            <a:r>
              <a:rPr lang="en-US" sz="2000" dirty="0" err="1"/>
              <a:t>booleans</a:t>
            </a:r>
            <a:r>
              <a:rPr lang="en-US" sz="2000" dirty="0"/>
              <a:t>}</a:t>
            </a:r>
          </a:p>
          <a:p>
            <a:pPr lvl="1"/>
            <a:r>
              <a:rPr lang="en-US" sz="2000" dirty="0"/>
              <a:t>Actions: NSEW</a:t>
            </a:r>
          </a:p>
          <a:p>
            <a:pPr lvl="1"/>
            <a:r>
              <a:rPr lang="en-US" sz="2000" dirty="0"/>
              <a:t>Successor: update location and possibly a dot </a:t>
            </a:r>
            <a:r>
              <a:rPr lang="en-US" sz="2000" dirty="0" err="1"/>
              <a:t>boolean</a:t>
            </a:r>
            <a:endParaRPr lang="en-US" sz="2000" dirty="0"/>
          </a:p>
          <a:p>
            <a:pPr lvl="1"/>
            <a:r>
              <a:rPr lang="en-US" sz="2000" dirty="0"/>
              <a:t>Goal test: dots all false</a:t>
            </a:r>
          </a:p>
        </p:txBody>
      </p:sp>
      <p:sp>
        <p:nvSpPr>
          <p:cNvPr id="10247" name="TextBox 4"/>
          <p:cNvSpPr txBox="1">
            <a:spLocks noChangeArrowheads="1"/>
          </p:cNvSpPr>
          <p:nvPr/>
        </p:nvSpPr>
        <p:spPr bwMode="auto">
          <a:xfrm>
            <a:off x="762000" y="1352497"/>
            <a:ext cx="10591799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The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world state</a:t>
            </a:r>
            <a:r>
              <a:rPr lang="en-US" sz="2000" dirty="0">
                <a:latin typeface="Calibri" pitchFamily="34" charset="0"/>
              </a:rPr>
              <a:t> includes every last detail of the </a:t>
            </a:r>
            <a:r>
              <a:rPr lang="en-US" sz="2000" dirty="0" smtClean="0">
                <a:latin typeface="Calibri" pitchFamily="34" charset="0"/>
              </a:rPr>
              <a:t>environment</a:t>
            </a:r>
            <a:r>
              <a:rPr lang="zh-CN" altLang="en-US" sz="2000" dirty="0" smtClean="0">
                <a:latin typeface="Calibri" pitchFamily="34" charset="0"/>
              </a:rPr>
              <a:t>理想状态应包括所处环境的一切细节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" y="3579814"/>
            <a:ext cx="12192000" cy="70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A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search state</a:t>
            </a:r>
            <a:r>
              <a:rPr lang="en-US" sz="2000" dirty="0">
                <a:latin typeface="Calibri" pitchFamily="34" charset="0"/>
              </a:rPr>
              <a:t> keeps only the details needed for planning (abstraction</a:t>
            </a:r>
            <a:r>
              <a:rPr lang="en-US" sz="2000" dirty="0" smtClean="0">
                <a:latin typeface="Calibri" pitchFamily="34" charset="0"/>
              </a:rPr>
              <a:t>)                                                                                      </a:t>
            </a:r>
            <a:r>
              <a:rPr lang="zh-CN" altLang="en-US" sz="2000" dirty="0" smtClean="0">
                <a:latin typeface="Calibri" pitchFamily="34" charset="0"/>
              </a:rPr>
              <a:t>搜索状态进一步简化，仅保留规划必须的细节</a:t>
            </a:r>
            <a:endParaRPr lang="en-US" sz="2000" dirty="0">
              <a:latin typeface="Calibri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752600"/>
            <a:ext cx="4953000" cy="139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uiExpand="1" build="p"/>
      <p:bldP spid="9" grpId="0" build="p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Space </a:t>
            </a:r>
            <a:r>
              <a:rPr lang="en-US" dirty="0" smtClean="0"/>
              <a:t>Sizes</a:t>
            </a:r>
            <a:r>
              <a:rPr lang="zh-CN" altLang="en-US" dirty="0" smtClean="0"/>
              <a:t>状态空间大小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52400" y="1558925"/>
            <a:ext cx="6553200" cy="4525963"/>
          </a:xfrm>
        </p:spPr>
        <p:txBody>
          <a:bodyPr/>
          <a:lstStyle/>
          <a:p>
            <a:r>
              <a:rPr lang="en-US" sz="2400" dirty="0"/>
              <a:t>World </a:t>
            </a:r>
            <a:r>
              <a:rPr lang="en-US" sz="2400" dirty="0" smtClean="0"/>
              <a:t>state</a:t>
            </a:r>
            <a:r>
              <a:rPr lang="zh-CN" altLang="en-US" sz="2400" dirty="0" smtClean="0"/>
              <a:t>理想状态</a:t>
            </a:r>
            <a:r>
              <a:rPr lang="en-US" sz="2400" dirty="0" smtClean="0"/>
              <a:t>:</a:t>
            </a:r>
            <a:endParaRPr lang="en-US" sz="2400" dirty="0"/>
          </a:p>
          <a:p>
            <a:pPr lvl="1"/>
            <a:r>
              <a:rPr lang="en-US" sz="2000" dirty="0"/>
              <a:t>Agent </a:t>
            </a:r>
            <a:r>
              <a:rPr lang="en-US" sz="2000" dirty="0" smtClean="0"/>
              <a:t>positions</a:t>
            </a:r>
            <a:r>
              <a:rPr lang="zh-CN" altLang="en-US" sz="2000" dirty="0" smtClean="0"/>
              <a:t>代理位置数</a:t>
            </a:r>
            <a:r>
              <a:rPr lang="en-US" sz="2000" dirty="0" smtClean="0"/>
              <a:t>: </a:t>
            </a:r>
            <a:r>
              <a:rPr lang="en-US" sz="2000" dirty="0"/>
              <a:t>120</a:t>
            </a:r>
          </a:p>
          <a:p>
            <a:pPr lvl="1"/>
            <a:r>
              <a:rPr lang="en-US" sz="2000" dirty="0"/>
              <a:t>Food </a:t>
            </a:r>
            <a:r>
              <a:rPr lang="en-US" sz="2000" dirty="0" smtClean="0"/>
              <a:t>count</a:t>
            </a:r>
            <a:r>
              <a:rPr lang="zh-CN" altLang="en-US" sz="2000" dirty="0" smtClean="0"/>
              <a:t>豆子数</a:t>
            </a:r>
            <a:r>
              <a:rPr lang="en-US" sz="2000" dirty="0" smtClean="0"/>
              <a:t>: </a:t>
            </a:r>
            <a:r>
              <a:rPr lang="en-US" sz="2000" dirty="0"/>
              <a:t>30</a:t>
            </a:r>
          </a:p>
          <a:p>
            <a:pPr lvl="1"/>
            <a:r>
              <a:rPr lang="en-US" sz="2000" dirty="0"/>
              <a:t>Ghost </a:t>
            </a:r>
            <a:r>
              <a:rPr lang="en-US" sz="2000" dirty="0" smtClean="0"/>
              <a:t>positions</a:t>
            </a:r>
            <a:r>
              <a:rPr lang="zh-CN" altLang="en-US" sz="2000" dirty="0" smtClean="0"/>
              <a:t>幽灵位置数</a:t>
            </a:r>
            <a:r>
              <a:rPr lang="en-US" sz="2000" dirty="0" smtClean="0"/>
              <a:t>: </a:t>
            </a:r>
            <a:r>
              <a:rPr lang="en-US" sz="2000" dirty="0"/>
              <a:t>12</a:t>
            </a:r>
          </a:p>
          <a:p>
            <a:pPr lvl="1"/>
            <a:r>
              <a:rPr lang="en-US" sz="2000" dirty="0"/>
              <a:t>Agent </a:t>
            </a:r>
            <a:r>
              <a:rPr lang="en-US" sz="2000" dirty="0" smtClean="0"/>
              <a:t>facing</a:t>
            </a:r>
            <a:r>
              <a:rPr lang="zh-CN" altLang="en-US" sz="2000" dirty="0" smtClean="0"/>
              <a:t>代理行为空间</a:t>
            </a:r>
            <a:r>
              <a:rPr lang="en-US" sz="2000" dirty="0" smtClean="0"/>
              <a:t>: </a:t>
            </a:r>
            <a:r>
              <a:rPr lang="en-US" sz="2000" dirty="0"/>
              <a:t>NSEW</a:t>
            </a:r>
            <a:br>
              <a:rPr lang="en-US" sz="2000" dirty="0"/>
            </a:br>
            <a:endParaRPr lang="en-US" sz="2000" dirty="0"/>
          </a:p>
          <a:p>
            <a:r>
              <a:rPr lang="en-US" sz="2400" dirty="0"/>
              <a:t>How </a:t>
            </a:r>
            <a:r>
              <a:rPr lang="en-US" sz="2400" dirty="0" smtClean="0"/>
              <a:t>many</a:t>
            </a:r>
            <a:r>
              <a:rPr lang="zh-CN" altLang="en-US" sz="2400" dirty="0" smtClean="0"/>
              <a:t>状态数量</a:t>
            </a:r>
            <a:endParaRPr lang="en-US" sz="2400" dirty="0"/>
          </a:p>
          <a:p>
            <a:pPr lvl="1"/>
            <a:r>
              <a:rPr lang="en-US" sz="2000" dirty="0">
                <a:solidFill>
                  <a:srgbClr val="008000"/>
                </a:solidFill>
              </a:rPr>
              <a:t>World </a:t>
            </a:r>
            <a:r>
              <a:rPr lang="en-US" sz="2000" dirty="0" smtClean="0">
                <a:solidFill>
                  <a:srgbClr val="008000"/>
                </a:solidFill>
              </a:rPr>
              <a:t>states</a:t>
            </a:r>
            <a:r>
              <a:rPr lang="zh-CN" altLang="en-US" sz="2000" dirty="0" smtClean="0">
                <a:solidFill>
                  <a:srgbClr val="008000"/>
                </a:solidFill>
              </a:rPr>
              <a:t>理想状态数量</a:t>
            </a:r>
            <a:r>
              <a:rPr lang="en-US" sz="2000" dirty="0" smtClean="0">
                <a:solidFill>
                  <a:srgbClr val="008000"/>
                </a:solidFill>
              </a:rPr>
              <a:t>?</a:t>
            </a:r>
            <a:endParaRPr lang="en-US" sz="2000" dirty="0">
              <a:solidFill>
                <a:srgbClr val="008000"/>
              </a:solidFill>
            </a:endParaRPr>
          </a:p>
          <a:p>
            <a:pPr lvl="1">
              <a:buFont typeface="Wingdings" pitchFamily="2" charset="2"/>
              <a:buNone/>
            </a:pPr>
            <a:r>
              <a:rPr lang="en-US" sz="2000" dirty="0"/>
              <a:t>	120x(2</a:t>
            </a:r>
            <a:r>
              <a:rPr lang="en-US" sz="2000" baseline="30000" dirty="0"/>
              <a:t>30</a:t>
            </a:r>
            <a:r>
              <a:rPr lang="en-US" sz="2000" dirty="0"/>
              <a:t>)x(12</a:t>
            </a:r>
            <a:r>
              <a:rPr lang="en-US" sz="2000" baseline="30000" dirty="0"/>
              <a:t>2</a:t>
            </a:r>
            <a:r>
              <a:rPr lang="en-US" sz="2000" dirty="0"/>
              <a:t>)x4</a:t>
            </a:r>
          </a:p>
          <a:p>
            <a:pPr lvl="1"/>
            <a:r>
              <a:rPr lang="en-US" sz="2000" dirty="0">
                <a:solidFill>
                  <a:srgbClr val="008000"/>
                </a:solidFill>
              </a:rPr>
              <a:t>States for </a:t>
            </a:r>
            <a:r>
              <a:rPr lang="en-US" sz="2000" dirty="0" smtClean="0">
                <a:solidFill>
                  <a:srgbClr val="008000"/>
                </a:solidFill>
              </a:rPr>
              <a:t>pathing</a:t>
            </a:r>
            <a:r>
              <a:rPr lang="zh-CN" altLang="en-US" sz="2000" dirty="0">
                <a:solidFill>
                  <a:srgbClr val="008000"/>
                </a:solidFill>
              </a:rPr>
              <a:t>寻</a:t>
            </a:r>
            <a:r>
              <a:rPr lang="zh-CN" altLang="en-US" sz="2000" dirty="0" smtClean="0">
                <a:solidFill>
                  <a:srgbClr val="008000"/>
                </a:solidFill>
              </a:rPr>
              <a:t>路问题状态数</a:t>
            </a:r>
            <a:r>
              <a:rPr lang="en-US" sz="2000" dirty="0" smtClean="0">
                <a:solidFill>
                  <a:srgbClr val="008000"/>
                </a:solidFill>
              </a:rPr>
              <a:t>?</a:t>
            </a:r>
            <a:endParaRPr lang="en-US" sz="2000" dirty="0">
              <a:solidFill>
                <a:srgbClr val="008000"/>
              </a:solidFill>
            </a:endParaRPr>
          </a:p>
          <a:p>
            <a:pPr lvl="1">
              <a:buFont typeface="Wingdings" pitchFamily="2" charset="2"/>
              <a:buNone/>
            </a:pPr>
            <a:r>
              <a:rPr lang="en-US" sz="2000" dirty="0"/>
              <a:t>	120</a:t>
            </a:r>
          </a:p>
          <a:p>
            <a:pPr lvl="1"/>
            <a:r>
              <a:rPr lang="en-US" sz="2000" dirty="0">
                <a:solidFill>
                  <a:srgbClr val="008000"/>
                </a:solidFill>
              </a:rPr>
              <a:t>States for </a:t>
            </a:r>
            <a:r>
              <a:rPr lang="en-US" sz="2000" dirty="0" smtClean="0">
                <a:solidFill>
                  <a:srgbClr val="008000"/>
                </a:solidFill>
              </a:rPr>
              <a:t>eat-all-dots</a:t>
            </a:r>
            <a:r>
              <a:rPr lang="zh-CN" altLang="en-US" sz="2000" dirty="0" smtClean="0">
                <a:solidFill>
                  <a:srgbClr val="008000"/>
                </a:solidFill>
              </a:rPr>
              <a:t>“吃掉所有豆子”问题状态数</a:t>
            </a:r>
            <a:r>
              <a:rPr lang="en-US" sz="2000" dirty="0" smtClean="0">
                <a:solidFill>
                  <a:srgbClr val="008000"/>
                </a:solidFill>
              </a:rPr>
              <a:t>?</a:t>
            </a:r>
            <a:endParaRPr lang="en-US" sz="2000" dirty="0">
              <a:solidFill>
                <a:srgbClr val="008000"/>
              </a:solidFill>
            </a:endParaRPr>
          </a:p>
          <a:p>
            <a:pPr lvl="1">
              <a:buFont typeface="Wingdings" pitchFamily="2" charset="2"/>
              <a:buNone/>
            </a:pPr>
            <a:r>
              <a:rPr lang="en-US" sz="2000" dirty="0"/>
              <a:t>	120x(2</a:t>
            </a:r>
            <a:r>
              <a:rPr lang="en-US" sz="2000" baseline="30000" dirty="0"/>
              <a:t>30</a:t>
            </a:r>
            <a:r>
              <a:rPr lang="en-US" sz="2000" dirty="0"/>
              <a:t>)</a:t>
            </a:r>
          </a:p>
          <a:p>
            <a:pPr lvl="1">
              <a:buFont typeface="Wingdings" pitchFamily="2" charset="2"/>
              <a:buNone/>
            </a:pPr>
            <a:endParaRPr lang="en-US" sz="2000" dirty="0"/>
          </a:p>
        </p:txBody>
      </p:sp>
      <p:pic>
        <p:nvPicPr>
          <p:cNvPr id="11268" name="Picture 3" descr="Z:\Shared with PC\boxSear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3" y="1905001"/>
            <a:ext cx="4030663" cy="409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008000"/>
                </a:solidFill>
              </a:rPr>
              <a:t>Case: </a:t>
            </a:r>
            <a:r>
              <a:rPr lang="en-US" dirty="0" smtClean="0">
                <a:solidFill>
                  <a:srgbClr val="008000"/>
                </a:solidFill>
              </a:rPr>
              <a:t>Safe Passage</a:t>
            </a:r>
            <a:r>
              <a:rPr lang="zh-CN" altLang="en-US" dirty="0" smtClean="0">
                <a:solidFill>
                  <a:srgbClr val="008000"/>
                </a:solidFill>
              </a:rPr>
              <a:t>安全通过问题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5029200"/>
            <a:ext cx="11379200" cy="1524000"/>
          </a:xfrm>
        </p:spPr>
        <p:txBody>
          <a:bodyPr/>
          <a:lstStyle/>
          <a:p>
            <a:r>
              <a:rPr lang="en-US" sz="2800" dirty="0"/>
              <a:t>Problem: eat all dots while keeping the ghosts </a:t>
            </a:r>
            <a:r>
              <a:rPr lang="en-US" sz="2800" dirty="0" err="1"/>
              <a:t>perma</a:t>
            </a:r>
            <a:r>
              <a:rPr lang="en-US" sz="2800" dirty="0"/>
              <a:t>-scared</a:t>
            </a:r>
          </a:p>
          <a:p>
            <a:r>
              <a:rPr lang="en-US" sz="2800" dirty="0">
                <a:solidFill>
                  <a:srgbClr val="008000"/>
                </a:solidFill>
              </a:rPr>
              <a:t>What does the state space have to </a:t>
            </a:r>
            <a:r>
              <a:rPr lang="en-US" sz="2800" dirty="0" smtClean="0">
                <a:solidFill>
                  <a:srgbClr val="008000"/>
                </a:solidFill>
              </a:rPr>
              <a:t>specify?</a:t>
            </a:r>
            <a:r>
              <a:rPr lang="zh-CN" altLang="en-US" sz="2800" dirty="0" smtClean="0">
                <a:solidFill>
                  <a:srgbClr val="008000"/>
                </a:solidFill>
              </a:rPr>
              <a:t>状态空间如何设计</a:t>
            </a:r>
            <a:endParaRPr lang="en-US" sz="2800" dirty="0">
              <a:solidFill>
                <a:srgbClr val="008000"/>
              </a:solidFill>
            </a:endParaRPr>
          </a:p>
          <a:p>
            <a:pPr lvl="1"/>
            <a:r>
              <a:rPr lang="en-US" sz="2400" dirty="0"/>
              <a:t>(agent </a:t>
            </a:r>
            <a:r>
              <a:rPr lang="en-US" sz="2400" dirty="0" smtClean="0"/>
              <a:t>position</a:t>
            </a:r>
            <a:r>
              <a:rPr lang="zh-CN" altLang="en-US" sz="2400" dirty="0" smtClean="0"/>
              <a:t>代理位置</a:t>
            </a:r>
            <a:r>
              <a:rPr lang="en-US" sz="2400" dirty="0" smtClean="0"/>
              <a:t>, </a:t>
            </a:r>
            <a:r>
              <a:rPr lang="en-US" sz="2400" dirty="0"/>
              <a:t>dot </a:t>
            </a:r>
            <a:r>
              <a:rPr lang="en-US" sz="2400" dirty="0" err="1" smtClean="0"/>
              <a:t>booleans</a:t>
            </a:r>
            <a:r>
              <a:rPr lang="zh-CN" altLang="en-US" sz="2400" dirty="0" smtClean="0"/>
              <a:t>豆子布尔变量</a:t>
            </a:r>
            <a:r>
              <a:rPr lang="en-US" sz="2400" dirty="0" smtClean="0"/>
              <a:t>, </a:t>
            </a:r>
            <a:r>
              <a:rPr lang="en-US" sz="2400" dirty="0"/>
              <a:t>power pellet </a:t>
            </a:r>
            <a:r>
              <a:rPr lang="en-US" sz="2400" dirty="0" err="1" smtClean="0"/>
              <a:t>booleans</a:t>
            </a:r>
            <a:r>
              <a:rPr lang="zh-CN" altLang="en-US" sz="2400" dirty="0" smtClean="0"/>
              <a:t>小球能量布尔变量</a:t>
            </a:r>
            <a:r>
              <a:rPr lang="en-US" sz="2400" dirty="0" smtClean="0"/>
              <a:t>, </a:t>
            </a:r>
            <a:r>
              <a:rPr lang="en-US" sz="2400" dirty="0"/>
              <a:t>remaining scared </a:t>
            </a:r>
            <a:r>
              <a:rPr lang="en-US" sz="2400" dirty="0" smtClean="0"/>
              <a:t>time</a:t>
            </a:r>
            <a:r>
              <a:rPr lang="zh-CN" altLang="en-US" sz="2400" dirty="0" smtClean="0"/>
              <a:t>剩余恐惧时间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3" y="1371601"/>
            <a:ext cx="11847513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State Space Graphs and Search </a:t>
            </a:r>
            <a:r>
              <a:rPr lang="en-US" dirty="0" smtClean="0"/>
              <a:t>Trees       </a:t>
            </a:r>
            <a:r>
              <a:rPr lang="zh-CN" altLang="en-US" sz="3600" dirty="0" smtClean="0"/>
              <a:t>状态空间与搜索树</a:t>
            </a:r>
            <a:endParaRPr 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4029" y="1450961"/>
            <a:ext cx="4017746" cy="42608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52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State Space </a:t>
            </a:r>
            <a:r>
              <a:rPr lang="en-US" dirty="0" smtClean="0"/>
              <a:t>Graphs</a:t>
            </a:r>
            <a:r>
              <a:rPr lang="zh-CN" altLang="en-US" dirty="0" smtClean="0"/>
              <a:t>状态空间图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66294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State space </a:t>
            </a:r>
            <a:r>
              <a:rPr lang="en-US" sz="2400" dirty="0" smtClean="0"/>
              <a:t>graph</a:t>
            </a:r>
            <a:r>
              <a:rPr lang="zh-CN" altLang="en-US" sz="2400" dirty="0" smtClean="0"/>
              <a:t>搜索图</a:t>
            </a:r>
            <a:r>
              <a:rPr lang="en-US" sz="2400" dirty="0" smtClean="0"/>
              <a:t>: </a:t>
            </a:r>
            <a:r>
              <a:rPr lang="en-US" sz="2400" dirty="0"/>
              <a:t>A mathematical representation of a search </a:t>
            </a:r>
            <a:r>
              <a:rPr lang="en-US" sz="2400" dirty="0" smtClean="0"/>
              <a:t>problem</a:t>
            </a:r>
            <a:r>
              <a:rPr lang="zh-CN" altLang="en-US" sz="2400" dirty="0" smtClean="0"/>
              <a:t>搜素问题的数学描述</a:t>
            </a:r>
            <a:endParaRPr lang="en-US" sz="2400" dirty="0"/>
          </a:p>
          <a:p>
            <a:pPr lvl="1" eaLnBrk="1" hangingPunct="1"/>
            <a:r>
              <a:rPr lang="en-US" sz="1900" dirty="0"/>
              <a:t>Nodes are (abstracted) world </a:t>
            </a:r>
            <a:r>
              <a:rPr lang="en-US" sz="1900" dirty="0" smtClean="0"/>
              <a:t>configurations</a:t>
            </a:r>
            <a:r>
              <a:rPr lang="zh-CN" altLang="en-US" sz="1900" dirty="0" smtClean="0"/>
              <a:t>状态</a:t>
            </a:r>
            <a:endParaRPr lang="en-US" sz="1900" dirty="0"/>
          </a:p>
          <a:p>
            <a:pPr lvl="1" eaLnBrk="1" hangingPunct="1"/>
            <a:r>
              <a:rPr lang="en-US" sz="1900" dirty="0"/>
              <a:t>Arcs represent successors (action results</a:t>
            </a:r>
            <a:r>
              <a:rPr lang="en-US" sz="1900" dirty="0" smtClean="0"/>
              <a:t>)</a:t>
            </a:r>
            <a:r>
              <a:rPr lang="zh-CN" altLang="en-US" sz="1900" dirty="0" smtClean="0"/>
              <a:t>转换函数</a:t>
            </a:r>
            <a:endParaRPr lang="en-US" sz="1900" dirty="0"/>
          </a:p>
          <a:p>
            <a:pPr lvl="1" eaLnBrk="1" hangingPunct="1"/>
            <a:r>
              <a:rPr lang="en-US" sz="1900" dirty="0"/>
              <a:t>The goal test is a set of goal nodes (maybe only one</a:t>
            </a:r>
            <a:r>
              <a:rPr lang="en-US" sz="1900" dirty="0" smtClean="0"/>
              <a:t>)</a:t>
            </a:r>
            <a:r>
              <a:rPr lang="zh-CN" altLang="en-US" sz="1900" dirty="0" smtClean="0"/>
              <a:t>目标测试包括多个目标节点</a:t>
            </a:r>
            <a:endParaRPr lang="en-US" sz="2000" dirty="0"/>
          </a:p>
          <a:p>
            <a:pPr eaLnBrk="1" hangingPunct="1"/>
            <a:r>
              <a:rPr lang="en-US" sz="2400" dirty="0"/>
              <a:t>In a state space graph, each state occurs only once</a:t>
            </a:r>
            <a:r>
              <a:rPr lang="en-US" sz="2400" dirty="0" smtClean="0"/>
              <a:t>! </a:t>
            </a:r>
            <a:r>
              <a:rPr lang="zh-CN" altLang="en-US" sz="2400" dirty="0" smtClean="0"/>
              <a:t>状态空间途中，每个状态只能出现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次</a:t>
            </a:r>
            <a:endParaRPr lang="en-US" sz="2000" dirty="0"/>
          </a:p>
          <a:p>
            <a:pPr eaLnBrk="1" hangingPunct="1"/>
            <a:r>
              <a:rPr lang="en-US" sz="2400" dirty="0"/>
              <a:t>We can rarely build this full graph in memory (it’s too big), but it’s a useful </a:t>
            </a:r>
            <a:r>
              <a:rPr lang="en-US" sz="2400" dirty="0" smtClean="0"/>
              <a:t>idea </a:t>
            </a:r>
            <a:r>
              <a:rPr lang="zh-CN" altLang="en-US" sz="2400" dirty="0" smtClean="0"/>
              <a:t>状态数量巨大，几乎不可能在有限存储中记录完整状态空间图</a:t>
            </a:r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>
              <a:buFont typeface="Wingdings" pitchFamily="2" charset="2"/>
              <a:buNone/>
            </a:pPr>
            <a:endParaRPr lang="en-US" sz="2400" dirty="0"/>
          </a:p>
        </p:txBody>
      </p:sp>
      <p:grpSp>
        <p:nvGrpSpPr>
          <p:cNvPr id="99" name="Group 98"/>
          <p:cNvGrpSpPr/>
          <p:nvPr/>
        </p:nvGrpSpPr>
        <p:grpSpPr>
          <a:xfrm>
            <a:off x="7010400" y="1219200"/>
            <a:ext cx="4876800" cy="5410200"/>
            <a:chOff x="7086600" y="1219200"/>
            <a:chExt cx="4876800" cy="5410200"/>
          </a:xfrm>
        </p:grpSpPr>
        <p:pic>
          <p:nvPicPr>
            <p:cNvPr id="34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86600" y="3622676"/>
              <a:ext cx="560388" cy="56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382000" y="2922589"/>
              <a:ext cx="552451" cy="560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401048" y="4378326"/>
              <a:ext cx="552451" cy="560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Line 14"/>
            <p:cNvSpPr>
              <a:spLocks noChangeShapeType="1"/>
            </p:cNvSpPr>
            <p:nvPr/>
          </p:nvSpPr>
          <p:spPr bwMode="auto">
            <a:xfrm flipV="1">
              <a:off x="7772401" y="3227388"/>
              <a:ext cx="4572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8" name="Line 15"/>
            <p:cNvSpPr>
              <a:spLocks noChangeShapeType="1"/>
            </p:cNvSpPr>
            <p:nvPr/>
          </p:nvSpPr>
          <p:spPr bwMode="auto">
            <a:xfrm>
              <a:off x="7772400" y="4294188"/>
              <a:ext cx="4572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9739122" y="2922588"/>
              <a:ext cx="566928" cy="560388"/>
              <a:chOff x="10634472" y="3581400"/>
              <a:chExt cx="566928" cy="560388"/>
            </a:xfrm>
          </p:grpSpPr>
          <p:pic>
            <p:nvPicPr>
              <p:cNvPr id="42" name="Picture 11"/>
              <p:cNvPicPr preferRelativeResize="0"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16200000" flipV="1">
                <a:off x="10637742" y="3578130"/>
                <a:ext cx="560388" cy="5669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" name="Rectangle 42"/>
              <p:cNvSpPr/>
              <p:nvPr/>
            </p:nvSpPr>
            <p:spPr>
              <a:xfrm>
                <a:off x="10786872" y="3810000"/>
                <a:ext cx="76200" cy="76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9772650" y="4370388"/>
              <a:ext cx="560388" cy="568325"/>
              <a:chOff x="8534400" y="4918075"/>
              <a:chExt cx="560388" cy="568325"/>
            </a:xfrm>
          </p:grpSpPr>
          <p:pic>
            <p:nvPicPr>
              <p:cNvPr id="44" name="Picture 1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534400" y="4918075"/>
                <a:ext cx="560388" cy="568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5" name="Rectangle 44"/>
              <p:cNvSpPr/>
              <p:nvPr/>
            </p:nvSpPr>
            <p:spPr>
              <a:xfrm>
                <a:off x="8763000" y="5257800"/>
                <a:ext cx="76200" cy="76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11049000" y="3684588"/>
              <a:ext cx="552451" cy="560387"/>
              <a:chOff x="10572749" y="4849813"/>
              <a:chExt cx="552451" cy="560387"/>
            </a:xfrm>
          </p:grpSpPr>
          <p:pic>
            <p:nvPicPr>
              <p:cNvPr id="46" name="Picture 1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572749" y="4849813"/>
                <a:ext cx="552451" cy="560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" name="Rectangle 46"/>
              <p:cNvSpPr/>
              <p:nvPr/>
            </p:nvSpPr>
            <p:spPr>
              <a:xfrm>
                <a:off x="10820400" y="5181600"/>
                <a:ext cx="76200" cy="76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Line 14"/>
            <p:cNvSpPr>
              <a:spLocks noChangeShapeType="1"/>
            </p:cNvSpPr>
            <p:nvPr/>
          </p:nvSpPr>
          <p:spPr bwMode="auto">
            <a:xfrm>
              <a:off x="9067801" y="3227388"/>
              <a:ext cx="5333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52" name="Line 14"/>
            <p:cNvSpPr>
              <a:spLocks noChangeShapeType="1"/>
            </p:cNvSpPr>
            <p:nvPr/>
          </p:nvSpPr>
          <p:spPr bwMode="auto">
            <a:xfrm>
              <a:off x="9067800" y="4675188"/>
              <a:ext cx="5333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53" name="Line 14"/>
            <p:cNvSpPr>
              <a:spLocks noChangeShapeType="1"/>
            </p:cNvSpPr>
            <p:nvPr/>
          </p:nvSpPr>
          <p:spPr bwMode="auto">
            <a:xfrm flipV="1">
              <a:off x="10515600" y="4294188"/>
              <a:ext cx="4572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54" name="Line 14"/>
            <p:cNvSpPr>
              <a:spLocks noChangeShapeType="1"/>
            </p:cNvSpPr>
            <p:nvPr/>
          </p:nvSpPr>
          <p:spPr bwMode="auto">
            <a:xfrm>
              <a:off x="10439400" y="3303588"/>
              <a:ext cx="4572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64" name="Line 14"/>
            <p:cNvSpPr>
              <a:spLocks noChangeShapeType="1"/>
            </p:cNvSpPr>
            <p:nvPr/>
          </p:nvSpPr>
          <p:spPr bwMode="auto">
            <a:xfrm flipV="1">
              <a:off x="8686800" y="2312988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8382000" y="1676400"/>
              <a:ext cx="3233928" cy="560388"/>
              <a:chOff x="8534400" y="1573212"/>
              <a:chExt cx="3233928" cy="560388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9829800" y="1573213"/>
                <a:ext cx="552451" cy="560387"/>
                <a:chOff x="9201149" y="1447800"/>
                <a:chExt cx="552451" cy="560387"/>
              </a:xfrm>
            </p:grpSpPr>
            <p:pic>
              <p:nvPicPr>
                <p:cNvPr id="55" name="Picture 1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9201149" y="1447800"/>
                  <a:ext cx="552451" cy="5603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6" name="Rectangle 55"/>
                <p:cNvSpPr/>
                <p:nvPr/>
              </p:nvSpPr>
              <p:spPr>
                <a:xfrm>
                  <a:off x="9296400" y="1600200"/>
                  <a:ext cx="152400" cy="76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>
                <a:off x="11201400" y="1573212"/>
                <a:ext cx="566928" cy="560388"/>
                <a:chOff x="10634472" y="3581400"/>
                <a:chExt cx="566928" cy="560388"/>
              </a:xfrm>
            </p:grpSpPr>
            <p:pic>
              <p:nvPicPr>
                <p:cNvPr id="59" name="Picture 11"/>
                <p:cNvPicPr preferRelativeResize="0">
                  <a:picLocks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6200000" flipV="1">
                  <a:off x="10637742" y="3578130"/>
                  <a:ext cx="560388" cy="5669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0" name="Rectangle 59"/>
                <p:cNvSpPr/>
                <p:nvPr/>
              </p:nvSpPr>
              <p:spPr>
                <a:xfrm>
                  <a:off x="10744201" y="3684588"/>
                  <a:ext cx="76200" cy="20161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 flipV="1">
                <a:off x="8534400" y="1575816"/>
                <a:ext cx="566928" cy="557784"/>
                <a:chOff x="10634472" y="3581400"/>
                <a:chExt cx="566928" cy="560388"/>
              </a:xfrm>
            </p:grpSpPr>
            <p:pic>
              <p:nvPicPr>
                <p:cNvPr id="62" name="Picture 11"/>
                <p:cNvPicPr preferRelativeResize="0">
                  <a:picLocks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6200000" flipV="1">
                  <a:off x="10637742" y="3578130"/>
                  <a:ext cx="560388" cy="5669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3" name="Rectangle 62"/>
                <p:cNvSpPr/>
                <p:nvPr/>
              </p:nvSpPr>
              <p:spPr>
                <a:xfrm>
                  <a:off x="10744201" y="3684588"/>
                  <a:ext cx="76200" cy="20161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5" name="Line 14"/>
              <p:cNvSpPr>
                <a:spLocks noChangeShapeType="1"/>
              </p:cNvSpPr>
              <p:nvPr/>
            </p:nvSpPr>
            <p:spPr bwMode="auto">
              <a:xfrm flipV="1">
                <a:off x="9296400" y="17526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67" name="Line 14"/>
              <p:cNvSpPr>
                <a:spLocks noChangeShapeType="1"/>
              </p:cNvSpPr>
              <p:nvPr/>
            </p:nvSpPr>
            <p:spPr bwMode="auto">
              <a:xfrm flipH="1" flipV="1">
                <a:off x="9296400" y="19812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68" name="Line 14"/>
              <p:cNvSpPr>
                <a:spLocks noChangeShapeType="1"/>
              </p:cNvSpPr>
              <p:nvPr/>
            </p:nvSpPr>
            <p:spPr bwMode="auto">
              <a:xfrm flipV="1">
                <a:off x="10591800" y="17526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69" name="Line 14"/>
              <p:cNvSpPr>
                <a:spLocks noChangeShapeType="1"/>
              </p:cNvSpPr>
              <p:nvPr/>
            </p:nvSpPr>
            <p:spPr bwMode="auto">
              <a:xfrm flipH="1" flipV="1">
                <a:off x="10591800" y="19812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 flipV="1">
              <a:off x="8430540" y="5659922"/>
              <a:ext cx="3223488" cy="568223"/>
              <a:chOff x="8540268" y="1568619"/>
              <a:chExt cx="3223488" cy="570876"/>
            </a:xfrm>
          </p:grpSpPr>
          <p:grpSp>
            <p:nvGrpSpPr>
              <p:cNvPr id="72" name="Group 56"/>
              <p:cNvGrpSpPr/>
              <p:nvPr/>
            </p:nvGrpSpPr>
            <p:grpSpPr>
              <a:xfrm>
                <a:off x="9827134" y="1575890"/>
                <a:ext cx="557783" cy="555030"/>
                <a:chOff x="9198483" y="1450477"/>
                <a:chExt cx="557783" cy="555030"/>
              </a:xfrm>
            </p:grpSpPr>
            <p:pic>
              <p:nvPicPr>
                <p:cNvPr id="83" name="Picture 1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rot="5400000">
                  <a:off x="9199860" y="1449100"/>
                  <a:ext cx="555030" cy="5577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4" name="Rectangle 83"/>
                <p:cNvSpPr/>
                <p:nvPr/>
              </p:nvSpPr>
              <p:spPr>
                <a:xfrm>
                  <a:off x="9539477" y="1549210"/>
                  <a:ext cx="152400" cy="1527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7"/>
              <p:cNvGrpSpPr/>
              <p:nvPr/>
            </p:nvGrpSpPr>
            <p:grpSpPr>
              <a:xfrm>
                <a:off x="11205972" y="1568619"/>
                <a:ext cx="557784" cy="569575"/>
                <a:chOff x="10639044" y="3576807"/>
                <a:chExt cx="557784" cy="569575"/>
              </a:xfrm>
            </p:grpSpPr>
            <p:pic>
              <p:nvPicPr>
                <p:cNvPr id="81" name="Picture 11"/>
                <p:cNvPicPr preferRelativeResize="0">
                  <a:picLocks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V="1">
                  <a:off x="10639044" y="3576807"/>
                  <a:ext cx="557784" cy="569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2" name="Rectangle 81"/>
                <p:cNvSpPr/>
                <p:nvPr/>
              </p:nvSpPr>
              <p:spPr>
                <a:xfrm>
                  <a:off x="10896600" y="3684590"/>
                  <a:ext cx="152399" cy="15097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60"/>
              <p:cNvGrpSpPr/>
              <p:nvPr/>
            </p:nvGrpSpPr>
            <p:grpSpPr>
              <a:xfrm flipV="1">
                <a:off x="8540268" y="1569920"/>
                <a:ext cx="555192" cy="569575"/>
                <a:chOff x="10640340" y="3575477"/>
                <a:chExt cx="555192" cy="572234"/>
              </a:xfrm>
            </p:grpSpPr>
            <p:pic>
              <p:nvPicPr>
                <p:cNvPr id="79" name="Picture 11"/>
                <p:cNvPicPr preferRelativeResize="0">
                  <a:picLocks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 flipV="1">
                  <a:off x="10640340" y="3575477"/>
                  <a:ext cx="555192" cy="5722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0" name="Rectangle 79"/>
                <p:cNvSpPr/>
                <p:nvPr/>
              </p:nvSpPr>
              <p:spPr>
                <a:xfrm>
                  <a:off x="10744200" y="3889052"/>
                  <a:ext cx="228600" cy="15382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Line 14"/>
              <p:cNvSpPr>
                <a:spLocks noChangeShapeType="1"/>
              </p:cNvSpPr>
              <p:nvPr/>
            </p:nvSpPr>
            <p:spPr bwMode="auto">
              <a:xfrm flipV="1">
                <a:off x="9296400" y="17526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76" name="Line 14"/>
              <p:cNvSpPr>
                <a:spLocks noChangeShapeType="1"/>
              </p:cNvSpPr>
              <p:nvPr/>
            </p:nvSpPr>
            <p:spPr bwMode="auto">
              <a:xfrm flipH="1" flipV="1">
                <a:off x="9296400" y="19812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77" name="Line 14"/>
              <p:cNvSpPr>
                <a:spLocks noChangeShapeType="1"/>
              </p:cNvSpPr>
              <p:nvPr/>
            </p:nvSpPr>
            <p:spPr bwMode="auto">
              <a:xfrm flipV="1">
                <a:off x="10591800" y="17526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78" name="Line 14"/>
              <p:cNvSpPr>
                <a:spLocks noChangeShapeType="1"/>
              </p:cNvSpPr>
              <p:nvPr/>
            </p:nvSpPr>
            <p:spPr bwMode="auto">
              <a:xfrm flipH="1" flipV="1">
                <a:off x="10591800" y="19812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</p:grpSp>
        <p:sp>
          <p:nvSpPr>
            <p:cNvPr id="85" name="Line 14"/>
            <p:cNvSpPr>
              <a:spLocks noChangeShapeType="1"/>
            </p:cNvSpPr>
            <p:nvPr/>
          </p:nvSpPr>
          <p:spPr bwMode="auto">
            <a:xfrm>
              <a:off x="8686800" y="5056188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86" name="Line 14"/>
            <p:cNvSpPr>
              <a:spLocks noChangeShapeType="1"/>
            </p:cNvSpPr>
            <p:nvPr/>
          </p:nvSpPr>
          <p:spPr bwMode="auto">
            <a:xfrm flipV="1">
              <a:off x="11353800" y="5132388"/>
              <a:ext cx="3048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87" name="Line 14"/>
            <p:cNvSpPr>
              <a:spLocks noChangeShapeType="1"/>
            </p:cNvSpPr>
            <p:nvPr/>
          </p:nvSpPr>
          <p:spPr bwMode="auto">
            <a:xfrm>
              <a:off x="9982200" y="63246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88" name="Line 14"/>
            <p:cNvSpPr>
              <a:spLocks noChangeShapeType="1"/>
            </p:cNvSpPr>
            <p:nvPr/>
          </p:nvSpPr>
          <p:spPr bwMode="auto">
            <a:xfrm flipV="1">
              <a:off x="9982200" y="12192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89" name="Line 14"/>
            <p:cNvSpPr>
              <a:spLocks noChangeShapeType="1"/>
            </p:cNvSpPr>
            <p:nvPr/>
          </p:nvSpPr>
          <p:spPr bwMode="auto">
            <a:xfrm flipV="1">
              <a:off x="8686800" y="12192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0" name="Line 14"/>
            <p:cNvSpPr>
              <a:spLocks noChangeShapeType="1"/>
            </p:cNvSpPr>
            <p:nvPr/>
          </p:nvSpPr>
          <p:spPr bwMode="auto">
            <a:xfrm flipV="1">
              <a:off x="11353800" y="12192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1" name="Line 14"/>
            <p:cNvSpPr>
              <a:spLocks noChangeShapeType="1"/>
            </p:cNvSpPr>
            <p:nvPr/>
          </p:nvSpPr>
          <p:spPr bwMode="auto">
            <a:xfrm>
              <a:off x="8686800" y="63246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2" name="Line 14"/>
            <p:cNvSpPr>
              <a:spLocks noChangeShapeType="1"/>
            </p:cNvSpPr>
            <p:nvPr/>
          </p:nvSpPr>
          <p:spPr bwMode="auto">
            <a:xfrm>
              <a:off x="11353800" y="63246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3" name="Line 14"/>
            <p:cNvSpPr>
              <a:spLocks noChangeShapeType="1"/>
            </p:cNvSpPr>
            <p:nvPr/>
          </p:nvSpPr>
          <p:spPr bwMode="auto">
            <a:xfrm flipV="1">
              <a:off x="11734800" y="32766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4" name="Line 14"/>
            <p:cNvSpPr>
              <a:spLocks noChangeShapeType="1"/>
            </p:cNvSpPr>
            <p:nvPr/>
          </p:nvSpPr>
          <p:spPr bwMode="auto">
            <a:xfrm>
              <a:off x="11734800" y="42672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5" name="Line 14"/>
            <p:cNvSpPr>
              <a:spLocks noChangeShapeType="1"/>
            </p:cNvSpPr>
            <p:nvPr/>
          </p:nvSpPr>
          <p:spPr bwMode="auto">
            <a:xfrm flipV="1">
              <a:off x="10439400" y="27432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6" name="Line 14"/>
            <p:cNvSpPr>
              <a:spLocks noChangeShapeType="1"/>
            </p:cNvSpPr>
            <p:nvPr/>
          </p:nvSpPr>
          <p:spPr bwMode="auto">
            <a:xfrm>
              <a:off x="10515600" y="48768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7" name="Line 14"/>
            <p:cNvSpPr>
              <a:spLocks noChangeShapeType="1"/>
            </p:cNvSpPr>
            <p:nvPr/>
          </p:nvSpPr>
          <p:spPr bwMode="auto">
            <a:xfrm flipH="1">
              <a:off x="7924800" y="5029200"/>
              <a:ext cx="3810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8" name="Line 14"/>
            <p:cNvSpPr>
              <a:spLocks noChangeShapeType="1"/>
            </p:cNvSpPr>
            <p:nvPr/>
          </p:nvSpPr>
          <p:spPr bwMode="auto">
            <a:xfrm flipH="1" flipV="1">
              <a:off x="7696200" y="2667000"/>
              <a:ext cx="5334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err="1" smtClean="0"/>
              <a:t>Recap:Agent</a:t>
            </a:r>
            <a:r>
              <a:rPr lang="en-US" altLang="zh-CN" b="1" dirty="0" smtClean="0"/>
              <a:t>  </a:t>
            </a:r>
            <a:r>
              <a:rPr lang="zh-CN" altLang="en-US" b="1" dirty="0" smtClean="0"/>
              <a:t>内容回顾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smtClean="0"/>
              <a:t>What is AI</a:t>
            </a:r>
          </a:p>
          <a:p>
            <a:r>
              <a:rPr lang="en-US" altLang="zh-CN" b="1" dirty="0" smtClean="0"/>
              <a:t>What is rational decision</a:t>
            </a:r>
          </a:p>
          <a:p>
            <a:endParaRPr lang="en-US" altLang="zh-CN" b="1" dirty="0" smtClean="0"/>
          </a:p>
          <a:p>
            <a:r>
              <a:rPr lang="en-US" altLang="zh-CN" b="1" dirty="0" smtClean="0"/>
              <a:t>What is rational agent</a:t>
            </a:r>
            <a:endParaRPr lang="en-US" altLang="zh-CN" b="1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9517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State Space </a:t>
            </a:r>
            <a:r>
              <a:rPr lang="en-US" dirty="0" smtClean="0"/>
              <a:t>Graphs</a:t>
            </a:r>
            <a:r>
              <a:rPr lang="zh-CN" altLang="en-US" dirty="0" smtClean="0"/>
              <a:t>状态空间图</a:t>
            </a:r>
            <a:endParaRPr lang="en-US" dirty="0"/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7010400" y="1905001"/>
            <a:ext cx="4419600" cy="2573339"/>
            <a:chOff x="336" y="576"/>
            <a:chExt cx="4848" cy="2784"/>
          </a:xfrm>
        </p:grpSpPr>
        <p:sp>
          <p:nvSpPr>
            <p:cNvPr id="12294" name="AutoShape 5"/>
            <p:cNvSpPr>
              <a:spLocks noChangeArrowheads="1"/>
            </p:cNvSpPr>
            <p:nvPr/>
          </p:nvSpPr>
          <p:spPr bwMode="auto">
            <a:xfrm>
              <a:off x="336" y="2208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 dirty="0"/>
                <a:t>S</a:t>
              </a:r>
            </a:p>
          </p:txBody>
        </p:sp>
        <p:sp>
          <p:nvSpPr>
            <p:cNvPr id="12295" name="AutoShape 6"/>
            <p:cNvSpPr>
              <a:spLocks noChangeArrowheads="1"/>
            </p:cNvSpPr>
            <p:nvPr/>
          </p:nvSpPr>
          <p:spPr bwMode="auto">
            <a:xfrm>
              <a:off x="4704" y="576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G</a:t>
              </a:r>
            </a:p>
          </p:txBody>
        </p:sp>
        <p:sp>
          <p:nvSpPr>
            <p:cNvPr id="12296" name="AutoShape 7"/>
            <p:cNvSpPr>
              <a:spLocks noChangeArrowheads="1"/>
            </p:cNvSpPr>
            <p:nvPr/>
          </p:nvSpPr>
          <p:spPr bwMode="auto">
            <a:xfrm>
              <a:off x="1728" y="1776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d</a:t>
              </a:r>
            </a:p>
          </p:txBody>
        </p:sp>
        <p:sp>
          <p:nvSpPr>
            <p:cNvPr id="12297" name="AutoShape 8"/>
            <p:cNvSpPr>
              <a:spLocks noChangeArrowheads="1"/>
            </p:cNvSpPr>
            <p:nvPr/>
          </p:nvSpPr>
          <p:spPr bwMode="auto">
            <a:xfrm>
              <a:off x="720" y="1056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b</a:t>
              </a:r>
            </a:p>
          </p:txBody>
        </p:sp>
        <p:sp>
          <p:nvSpPr>
            <p:cNvPr id="12298" name="AutoShape 9"/>
            <p:cNvSpPr>
              <a:spLocks noChangeArrowheads="1"/>
            </p:cNvSpPr>
            <p:nvPr/>
          </p:nvSpPr>
          <p:spPr bwMode="auto">
            <a:xfrm>
              <a:off x="1200" y="2736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p</a:t>
              </a:r>
            </a:p>
          </p:txBody>
        </p:sp>
        <p:sp>
          <p:nvSpPr>
            <p:cNvPr id="12299" name="AutoShape 10"/>
            <p:cNvSpPr>
              <a:spLocks noChangeArrowheads="1"/>
            </p:cNvSpPr>
            <p:nvPr/>
          </p:nvSpPr>
          <p:spPr bwMode="auto">
            <a:xfrm>
              <a:off x="2352" y="2880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q</a:t>
              </a:r>
            </a:p>
          </p:txBody>
        </p:sp>
        <p:sp>
          <p:nvSpPr>
            <p:cNvPr id="12300" name="AutoShape 11"/>
            <p:cNvSpPr>
              <a:spLocks noChangeArrowheads="1"/>
            </p:cNvSpPr>
            <p:nvPr/>
          </p:nvSpPr>
          <p:spPr bwMode="auto">
            <a:xfrm>
              <a:off x="2880" y="1008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c</a:t>
              </a:r>
            </a:p>
          </p:txBody>
        </p:sp>
        <p:sp>
          <p:nvSpPr>
            <p:cNvPr id="12301" name="AutoShape 12"/>
            <p:cNvSpPr>
              <a:spLocks noChangeArrowheads="1"/>
            </p:cNvSpPr>
            <p:nvPr/>
          </p:nvSpPr>
          <p:spPr bwMode="auto">
            <a:xfrm>
              <a:off x="3552" y="1584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e</a:t>
              </a:r>
            </a:p>
          </p:txBody>
        </p:sp>
        <p:sp>
          <p:nvSpPr>
            <p:cNvPr id="12302" name="AutoShape 13"/>
            <p:cNvSpPr>
              <a:spLocks noChangeArrowheads="1"/>
            </p:cNvSpPr>
            <p:nvPr/>
          </p:nvSpPr>
          <p:spPr bwMode="auto">
            <a:xfrm>
              <a:off x="3168" y="2256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h</a:t>
              </a:r>
            </a:p>
          </p:txBody>
        </p:sp>
        <p:sp>
          <p:nvSpPr>
            <p:cNvPr id="12303" name="AutoShape 14"/>
            <p:cNvSpPr>
              <a:spLocks noChangeArrowheads="1"/>
            </p:cNvSpPr>
            <p:nvPr/>
          </p:nvSpPr>
          <p:spPr bwMode="auto">
            <a:xfrm>
              <a:off x="1584" y="624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a</a:t>
              </a:r>
            </a:p>
          </p:txBody>
        </p:sp>
        <p:sp>
          <p:nvSpPr>
            <p:cNvPr id="12304" name="AutoShape 15"/>
            <p:cNvSpPr>
              <a:spLocks noChangeArrowheads="1"/>
            </p:cNvSpPr>
            <p:nvPr/>
          </p:nvSpPr>
          <p:spPr bwMode="auto">
            <a:xfrm>
              <a:off x="4560" y="1872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f</a:t>
              </a:r>
            </a:p>
          </p:txBody>
        </p:sp>
        <p:sp>
          <p:nvSpPr>
            <p:cNvPr id="12305" name="AutoShape 16"/>
            <p:cNvSpPr>
              <a:spLocks noChangeArrowheads="1"/>
            </p:cNvSpPr>
            <p:nvPr/>
          </p:nvSpPr>
          <p:spPr bwMode="auto">
            <a:xfrm>
              <a:off x="4368" y="2736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r</a:t>
              </a:r>
            </a:p>
          </p:txBody>
        </p:sp>
        <p:cxnSp>
          <p:nvCxnSpPr>
            <p:cNvPr id="12306" name="AutoShape 17"/>
            <p:cNvCxnSpPr>
              <a:cxnSpLocks noChangeShapeType="1"/>
              <a:stCxn id="12294" idx="5"/>
              <a:endCxn id="12298" idx="2"/>
            </p:cNvCxnSpPr>
            <p:nvPr/>
          </p:nvCxnSpPr>
          <p:spPr bwMode="auto">
            <a:xfrm>
              <a:off x="746" y="2618"/>
              <a:ext cx="454" cy="3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07" name="AutoShape 18"/>
            <p:cNvCxnSpPr>
              <a:cxnSpLocks noChangeShapeType="1"/>
              <a:stCxn id="12298" idx="5"/>
              <a:endCxn id="12299" idx="2"/>
            </p:cNvCxnSpPr>
            <p:nvPr/>
          </p:nvCxnSpPr>
          <p:spPr bwMode="auto">
            <a:xfrm flipV="1">
              <a:off x="1610" y="3120"/>
              <a:ext cx="742" cy="2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08" name="AutoShape 19"/>
            <p:cNvCxnSpPr>
              <a:cxnSpLocks noChangeShapeType="1"/>
              <a:stCxn id="12302" idx="3"/>
              <a:endCxn id="12299" idx="7"/>
            </p:cNvCxnSpPr>
            <p:nvPr/>
          </p:nvCxnSpPr>
          <p:spPr bwMode="auto">
            <a:xfrm flipH="1">
              <a:off x="2762" y="2666"/>
              <a:ext cx="476" cy="2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09" name="AutoShape 20"/>
            <p:cNvCxnSpPr>
              <a:cxnSpLocks noChangeShapeType="1"/>
              <a:stCxn id="12302" idx="2"/>
              <a:endCxn id="12298" idx="6"/>
            </p:cNvCxnSpPr>
            <p:nvPr/>
          </p:nvCxnSpPr>
          <p:spPr bwMode="auto">
            <a:xfrm flipH="1">
              <a:off x="1680" y="2496"/>
              <a:ext cx="1488" cy="4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0" name="AutoShape 21"/>
            <p:cNvCxnSpPr>
              <a:cxnSpLocks noChangeShapeType="1"/>
              <a:stCxn id="12301" idx="4"/>
              <a:endCxn id="12302" idx="7"/>
            </p:cNvCxnSpPr>
            <p:nvPr/>
          </p:nvCxnSpPr>
          <p:spPr bwMode="auto">
            <a:xfrm flipH="1">
              <a:off x="3578" y="2064"/>
              <a:ext cx="214" cy="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1" name="AutoShape 22"/>
            <p:cNvCxnSpPr>
              <a:cxnSpLocks noChangeShapeType="1"/>
              <a:stCxn id="12301" idx="5"/>
              <a:endCxn id="12305" idx="1"/>
            </p:cNvCxnSpPr>
            <p:nvPr/>
          </p:nvCxnSpPr>
          <p:spPr bwMode="auto">
            <a:xfrm>
              <a:off x="3962" y="1994"/>
              <a:ext cx="476" cy="8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2" name="AutoShape 23"/>
            <p:cNvCxnSpPr>
              <a:cxnSpLocks noChangeShapeType="1"/>
              <a:stCxn id="12305" idx="0"/>
              <a:endCxn id="12304" idx="4"/>
            </p:cNvCxnSpPr>
            <p:nvPr/>
          </p:nvCxnSpPr>
          <p:spPr bwMode="auto">
            <a:xfrm flipV="1">
              <a:off x="4608" y="2352"/>
              <a:ext cx="192" cy="3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3" name="AutoShape 24"/>
            <p:cNvCxnSpPr>
              <a:cxnSpLocks noChangeShapeType="1"/>
              <a:stCxn id="12304" idx="0"/>
              <a:endCxn id="12295" idx="4"/>
            </p:cNvCxnSpPr>
            <p:nvPr/>
          </p:nvCxnSpPr>
          <p:spPr bwMode="auto">
            <a:xfrm flipV="1">
              <a:off x="4800" y="1056"/>
              <a:ext cx="144" cy="8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4" name="AutoShape 25"/>
            <p:cNvCxnSpPr>
              <a:cxnSpLocks noChangeShapeType="1"/>
              <a:stCxn id="12294" idx="7"/>
            </p:cNvCxnSpPr>
            <p:nvPr/>
          </p:nvCxnSpPr>
          <p:spPr bwMode="auto">
            <a:xfrm flipV="1">
              <a:off x="746" y="2016"/>
              <a:ext cx="982" cy="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5" name="AutoShape 26"/>
            <p:cNvCxnSpPr>
              <a:cxnSpLocks noChangeShapeType="1"/>
              <a:stCxn id="12296" idx="1"/>
              <a:endCxn id="12297" idx="5"/>
            </p:cNvCxnSpPr>
            <p:nvPr/>
          </p:nvCxnSpPr>
          <p:spPr bwMode="auto">
            <a:xfrm flipH="1" flipV="1">
              <a:off x="1130" y="1466"/>
              <a:ext cx="668" cy="3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6" name="AutoShape 27"/>
            <p:cNvCxnSpPr>
              <a:cxnSpLocks noChangeShapeType="1"/>
              <a:endCxn id="12303" idx="2"/>
            </p:cNvCxnSpPr>
            <p:nvPr/>
          </p:nvCxnSpPr>
          <p:spPr bwMode="auto">
            <a:xfrm flipV="1">
              <a:off x="1152" y="864"/>
              <a:ext cx="432" cy="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7" name="AutoShape 28"/>
            <p:cNvCxnSpPr>
              <a:cxnSpLocks noChangeShapeType="1"/>
              <a:stCxn id="12300" idx="2"/>
              <a:endCxn id="12303" idx="6"/>
            </p:cNvCxnSpPr>
            <p:nvPr/>
          </p:nvCxnSpPr>
          <p:spPr bwMode="auto">
            <a:xfrm flipH="1" flipV="1">
              <a:off x="2064" y="864"/>
              <a:ext cx="816" cy="3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8" name="AutoShape 29"/>
            <p:cNvCxnSpPr>
              <a:cxnSpLocks noChangeShapeType="1"/>
              <a:stCxn id="12296" idx="7"/>
              <a:endCxn id="12300" idx="3"/>
            </p:cNvCxnSpPr>
            <p:nvPr/>
          </p:nvCxnSpPr>
          <p:spPr bwMode="auto">
            <a:xfrm flipV="1">
              <a:off x="2138" y="1418"/>
              <a:ext cx="812" cy="4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9" name="AutoShape 30"/>
            <p:cNvCxnSpPr>
              <a:cxnSpLocks noChangeShapeType="1"/>
              <a:stCxn id="12296" idx="6"/>
              <a:endCxn id="12301" idx="2"/>
            </p:cNvCxnSpPr>
            <p:nvPr/>
          </p:nvCxnSpPr>
          <p:spPr bwMode="auto">
            <a:xfrm flipV="1">
              <a:off x="2208" y="1824"/>
              <a:ext cx="1344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20" name="AutoShape 31"/>
            <p:cNvCxnSpPr>
              <a:cxnSpLocks noChangeShapeType="1"/>
              <a:stCxn id="12304" idx="1"/>
              <a:endCxn id="12300" idx="6"/>
            </p:cNvCxnSpPr>
            <p:nvPr/>
          </p:nvCxnSpPr>
          <p:spPr bwMode="auto">
            <a:xfrm rot="5400000" flipH="1">
              <a:off x="3648" y="960"/>
              <a:ext cx="694" cy="127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21" name="AutoShape 32"/>
            <p:cNvCxnSpPr>
              <a:cxnSpLocks noChangeShapeType="1"/>
              <a:stCxn id="12294" idx="6"/>
              <a:endCxn id="12301" idx="3"/>
            </p:cNvCxnSpPr>
            <p:nvPr/>
          </p:nvCxnSpPr>
          <p:spPr bwMode="auto">
            <a:xfrm flipV="1">
              <a:off x="816" y="1994"/>
              <a:ext cx="2806" cy="454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sp>
        <p:nvSpPr>
          <p:cNvPr id="12293" name="Text Box 33"/>
          <p:cNvSpPr txBox="1">
            <a:spLocks noChangeArrowheads="1"/>
          </p:cNvSpPr>
          <p:nvPr/>
        </p:nvSpPr>
        <p:spPr bwMode="auto">
          <a:xfrm>
            <a:off x="7696200" y="4845049"/>
            <a:ext cx="3352800" cy="6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Tiny search graph for a tiny search problem</a:t>
            </a: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457200" y="1295400"/>
            <a:ext cx="6629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Courier New"/>
              <a:buChar char="o"/>
              <a:defRPr sz="3200">
                <a:solidFill>
                  <a:schemeClr val="tx1"/>
                </a:solidFill>
                <a:latin typeface="Palatino"/>
                <a:ea typeface="+mn-ea"/>
                <a:cs typeface="Palatino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ourier New"/>
              <a:buChar char="o"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Palatino"/>
                <a:cs typeface="Palatino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Courier New"/>
              <a:buChar char="o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Palatino"/>
                <a:cs typeface="Palatino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ourier New"/>
              <a:buChar char="o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Palatino"/>
                <a:cs typeface="Palatino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Courier New"/>
              <a:buChar char="o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Palatino"/>
                <a:cs typeface="Palatino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 smtClean="0"/>
              <a:t>State space graph</a:t>
            </a:r>
            <a:r>
              <a:rPr lang="zh-CN" altLang="en-US" sz="2400" kern="0" dirty="0" smtClean="0"/>
              <a:t>搜索图</a:t>
            </a:r>
            <a:r>
              <a:rPr lang="en-US" sz="2400" kern="0" dirty="0" smtClean="0"/>
              <a:t>: A mathematical representation of a search problem</a:t>
            </a:r>
            <a:r>
              <a:rPr lang="zh-CN" altLang="en-US" sz="2400" kern="0" dirty="0" smtClean="0"/>
              <a:t>搜素问题的数学描述</a:t>
            </a:r>
            <a:endParaRPr lang="en-US" sz="2400" kern="0" dirty="0" smtClean="0"/>
          </a:p>
          <a:p>
            <a:pPr lvl="1"/>
            <a:r>
              <a:rPr lang="en-US" sz="1900" kern="0" dirty="0" smtClean="0"/>
              <a:t>Nodes are (abstracted) world configurations</a:t>
            </a:r>
            <a:r>
              <a:rPr lang="zh-CN" altLang="en-US" sz="1900" kern="0" dirty="0" smtClean="0"/>
              <a:t>状态</a:t>
            </a:r>
            <a:endParaRPr lang="en-US" sz="1900" kern="0" dirty="0" smtClean="0"/>
          </a:p>
          <a:p>
            <a:pPr lvl="1"/>
            <a:r>
              <a:rPr lang="en-US" sz="1900" kern="0" dirty="0" smtClean="0"/>
              <a:t>Arcs represent successors (action results)</a:t>
            </a:r>
            <a:r>
              <a:rPr lang="zh-CN" altLang="en-US" sz="1900" kern="0" dirty="0" smtClean="0"/>
              <a:t>转换函数</a:t>
            </a:r>
            <a:endParaRPr lang="en-US" sz="1900" kern="0" dirty="0" smtClean="0"/>
          </a:p>
          <a:p>
            <a:pPr lvl="1"/>
            <a:r>
              <a:rPr lang="en-US" sz="1900" kern="0" dirty="0" smtClean="0"/>
              <a:t>The goal test is a set of goal nodes (maybe only one)</a:t>
            </a:r>
            <a:r>
              <a:rPr lang="zh-CN" altLang="en-US" sz="1900" kern="0" dirty="0" smtClean="0"/>
              <a:t>目标测试包括多个目标节点</a:t>
            </a:r>
            <a:endParaRPr lang="en-US" sz="2000" kern="0" dirty="0" smtClean="0"/>
          </a:p>
          <a:p>
            <a:r>
              <a:rPr lang="en-US" sz="2400" kern="0" dirty="0" smtClean="0"/>
              <a:t>In a state space graph, each state occurs only once! </a:t>
            </a:r>
            <a:r>
              <a:rPr lang="zh-CN" altLang="en-US" sz="2400" kern="0" dirty="0" smtClean="0"/>
              <a:t>状态空间途中，每个状态只能出现</a:t>
            </a:r>
            <a:r>
              <a:rPr lang="en-US" altLang="zh-CN" sz="2400" kern="0" dirty="0" smtClean="0"/>
              <a:t>1</a:t>
            </a:r>
            <a:r>
              <a:rPr lang="zh-CN" altLang="en-US" sz="2400" kern="0" dirty="0" smtClean="0"/>
              <a:t>次</a:t>
            </a:r>
            <a:endParaRPr lang="en-US" sz="2000" kern="0" dirty="0" smtClean="0"/>
          </a:p>
          <a:p>
            <a:r>
              <a:rPr lang="en-US" sz="2400" kern="0" dirty="0" smtClean="0"/>
              <a:t>We can rarely build this full graph in memory (it’s too big), but it’s a useful idea </a:t>
            </a:r>
            <a:r>
              <a:rPr lang="zh-CN" altLang="en-US" sz="2400" kern="0" dirty="0" smtClean="0"/>
              <a:t>状态数量巨大，几乎不可能在有限存储中记录完整状态空间图</a:t>
            </a:r>
            <a:endParaRPr lang="en-US" sz="2400" kern="0" dirty="0" smtClean="0"/>
          </a:p>
          <a:p>
            <a:endParaRPr lang="en-US" sz="2400" kern="0" dirty="0" smtClean="0"/>
          </a:p>
          <a:p>
            <a:pPr>
              <a:buFont typeface="Wingdings" pitchFamily="2" charset="2"/>
              <a:buNone/>
            </a:pPr>
            <a:endParaRPr lang="en-US" sz="2400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Search </a:t>
            </a:r>
            <a:r>
              <a:rPr lang="en-US" dirty="0" smtClean="0"/>
              <a:t>Trees</a:t>
            </a:r>
            <a:r>
              <a:rPr lang="zh-CN" altLang="en-US" dirty="0" smtClean="0"/>
              <a:t>搜索树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3886200"/>
            <a:ext cx="9525000" cy="2362200"/>
          </a:xfrm>
        </p:spPr>
        <p:txBody>
          <a:bodyPr/>
          <a:lstStyle/>
          <a:p>
            <a:pPr eaLnBrk="1" hangingPunct="1"/>
            <a:r>
              <a:rPr lang="en-US" sz="2400" dirty="0"/>
              <a:t>A search </a:t>
            </a:r>
            <a:r>
              <a:rPr lang="en-US" sz="2400" dirty="0" smtClean="0"/>
              <a:t>tree</a:t>
            </a:r>
            <a:r>
              <a:rPr lang="zh-CN" altLang="en-US" sz="2400" dirty="0" smtClean="0"/>
              <a:t>搜索树</a:t>
            </a:r>
            <a:r>
              <a:rPr lang="en-US" sz="2400" dirty="0" smtClean="0"/>
              <a:t>:</a:t>
            </a:r>
            <a:endParaRPr lang="en-US" sz="2400" dirty="0"/>
          </a:p>
          <a:p>
            <a:pPr lvl="1" eaLnBrk="1" hangingPunct="1"/>
            <a:r>
              <a:rPr lang="en-US" sz="2000" dirty="0"/>
              <a:t>A “what if” tree of plans and their outcomes</a:t>
            </a:r>
          </a:p>
          <a:p>
            <a:pPr lvl="1" eaLnBrk="1" hangingPunct="1"/>
            <a:r>
              <a:rPr lang="en-US" sz="2000" dirty="0"/>
              <a:t>The start state is the root </a:t>
            </a:r>
            <a:r>
              <a:rPr lang="en-US" sz="2000" dirty="0" smtClean="0"/>
              <a:t>node</a:t>
            </a:r>
            <a:r>
              <a:rPr lang="zh-CN" altLang="en-US" sz="2000" dirty="0" smtClean="0"/>
              <a:t>起始状态是根节点</a:t>
            </a:r>
            <a:endParaRPr lang="en-US" sz="2000" dirty="0"/>
          </a:p>
          <a:p>
            <a:pPr lvl="1" eaLnBrk="1" hangingPunct="1"/>
            <a:r>
              <a:rPr lang="en-US" sz="2000" dirty="0"/>
              <a:t>Children correspond to </a:t>
            </a:r>
            <a:r>
              <a:rPr lang="en-US" sz="2000" dirty="0" smtClean="0"/>
              <a:t>successors</a:t>
            </a:r>
            <a:r>
              <a:rPr lang="zh-CN" altLang="en-US" sz="2000" dirty="0" smtClean="0"/>
              <a:t>孩子对应转换函数</a:t>
            </a:r>
            <a:endParaRPr lang="en-US" sz="2000" dirty="0"/>
          </a:p>
          <a:p>
            <a:pPr lvl="1" eaLnBrk="1" hangingPunct="1"/>
            <a:r>
              <a:rPr lang="en-US" sz="2000" dirty="0"/>
              <a:t>Nodes show states, but correspond to PLANS that achieve those </a:t>
            </a:r>
            <a:r>
              <a:rPr lang="en-US" sz="2000" dirty="0" smtClean="0"/>
              <a:t>states</a:t>
            </a:r>
            <a:r>
              <a:rPr lang="zh-CN" altLang="en-US" sz="2000" dirty="0" smtClean="0"/>
              <a:t>节点代表状态，但同时代表到达该状态的路径</a:t>
            </a:r>
            <a:endParaRPr lang="en-US" sz="2000" dirty="0"/>
          </a:p>
          <a:p>
            <a:pPr lvl="1" eaLnBrk="1" hangingPunct="1"/>
            <a:r>
              <a:rPr lang="en-US" sz="2000" dirty="0">
                <a:solidFill>
                  <a:srgbClr val="CC0000"/>
                </a:solidFill>
              </a:rPr>
              <a:t>For most problems, we can never actually build the whole </a:t>
            </a:r>
            <a:r>
              <a:rPr lang="en-US" sz="2000" dirty="0" smtClean="0">
                <a:solidFill>
                  <a:srgbClr val="CC0000"/>
                </a:solidFill>
              </a:rPr>
              <a:t>tree     </a:t>
            </a:r>
            <a:r>
              <a:rPr lang="zh-CN" altLang="en-US" sz="2000" dirty="0" smtClean="0">
                <a:solidFill>
                  <a:srgbClr val="CC0000"/>
                </a:solidFill>
              </a:rPr>
              <a:t>很多情况下，几乎不可能构建完整搜索树</a:t>
            </a:r>
            <a:endParaRPr lang="en-US" sz="2000" dirty="0">
              <a:solidFill>
                <a:srgbClr val="CC0000"/>
              </a:solidFill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3" y="1524000"/>
            <a:ext cx="56038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1" y="2590803"/>
            <a:ext cx="552451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1" y="2590803"/>
            <a:ext cx="552451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4267200" y="2209800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endParaRPr lang="en-US">
              <a:latin typeface="Palatino"/>
              <a:cs typeface="Palatino"/>
            </a:endParaRP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H="1">
            <a:off x="3124200" y="2209800"/>
            <a:ext cx="1066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endParaRPr lang="en-US">
              <a:latin typeface="Palatino"/>
              <a:cs typeface="Palatino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4572000" y="2057403"/>
            <a:ext cx="1504948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Palatino"/>
                <a:cs typeface="Palatino"/>
              </a:rPr>
              <a:t>“E”, 1.0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2438400" y="2057400"/>
            <a:ext cx="13716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Palatino"/>
                <a:cs typeface="Palatino"/>
              </a:rPr>
              <a:t>“N”, 1.0</a:t>
            </a: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3124200" y="32766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endParaRPr lang="en-US">
              <a:latin typeface="Palatino"/>
              <a:cs typeface="Palatino"/>
            </a:endParaRPr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H="1">
            <a:off x="2362200" y="32766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endParaRPr lang="en-US">
              <a:latin typeface="Palatino"/>
              <a:cs typeface="Palatino"/>
            </a:endParaRPr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3048000" y="3276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endParaRPr lang="en-US">
              <a:latin typeface="Palatino"/>
              <a:cs typeface="Palatino"/>
            </a:endParaRPr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>
            <a:off x="5486400" y="32766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endParaRPr lang="en-US">
              <a:latin typeface="Palatino"/>
              <a:cs typeface="Palatino"/>
            </a:endParaRPr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 flipH="1">
            <a:off x="4724400" y="32766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endParaRPr lang="en-US">
              <a:latin typeface="Palatino"/>
              <a:cs typeface="Palatino"/>
            </a:endParaRPr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5410200" y="3276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endParaRPr lang="en-US">
              <a:latin typeface="Palatino"/>
              <a:cs typeface="Palatino"/>
            </a:endParaRPr>
          </a:p>
        </p:txBody>
      </p:sp>
      <p:sp>
        <p:nvSpPr>
          <p:cNvPr id="17" name="Right Arrow 16"/>
          <p:cNvSpPr/>
          <p:nvPr/>
        </p:nvSpPr>
        <p:spPr>
          <a:xfrm rot="10800000">
            <a:off x="6400800" y="1600199"/>
            <a:ext cx="1371600" cy="3810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77200" y="1535672"/>
            <a:ext cx="3048000" cy="40010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000" dirty="0">
                <a:latin typeface="Palatino"/>
                <a:cs typeface="Palatino"/>
              </a:rPr>
              <a:t>This is now / start</a:t>
            </a:r>
          </a:p>
        </p:txBody>
      </p:sp>
      <p:sp>
        <p:nvSpPr>
          <p:cNvPr id="19" name="Right Arrow 18"/>
          <p:cNvSpPr/>
          <p:nvPr/>
        </p:nvSpPr>
        <p:spPr>
          <a:xfrm rot="10800000">
            <a:off x="6400800" y="2666999"/>
            <a:ext cx="1371600" cy="3810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77200" y="2602472"/>
            <a:ext cx="3048000" cy="40010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000" dirty="0">
                <a:latin typeface="Palatino"/>
                <a:cs typeface="Palatino"/>
              </a:rPr>
              <a:t>Possible futures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animBg="1"/>
      <p:bldP spid="13319" grpId="1" animBg="1"/>
      <p:bldP spid="13320" grpId="0" animBg="1"/>
      <p:bldP spid="13320" grpId="1" animBg="1"/>
      <p:bldP spid="13321" grpId="0"/>
      <p:bldP spid="13321" grpId="1"/>
      <p:bldP spid="13322" grpId="0"/>
      <p:bldP spid="13322" grpId="1"/>
      <p:bldP spid="13323" grpId="0" animBg="1"/>
      <p:bldP spid="13324" grpId="0" animBg="1"/>
      <p:bldP spid="13325" grpId="0" animBg="1"/>
      <p:bldP spid="13326" grpId="0" animBg="1"/>
      <p:bldP spid="13327" grpId="0" animBg="1"/>
      <p:bldP spid="13328" grpId="0" animBg="1"/>
      <p:bldP spid="17" grpId="0" animBg="1"/>
      <p:bldP spid="18" grpId="0"/>
      <p:bldP spid="19" grpId="0" animBg="1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ounded Rectangle 97"/>
          <p:cNvSpPr/>
          <p:nvPr/>
        </p:nvSpPr>
        <p:spPr>
          <a:xfrm>
            <a:off x="6858002" y="1758699"/>
            <a:ext cx="4889500" cy="3880103"/>
          </a:xfrm>
          <a:prstGeom prst="roundRect">
            <a:avLst/>
          </a:prstGeom>
          <a:solidFill>
            <a:srgbClr val="D5D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600" dirty="0"/>
          </a:p>
        </p:txBody>
      </p:sp>
      <p:sp>
        <p:nvSpPr>
          <p:cNvPr id="97" name="Rounded Rectangle 96"/>
          <p:cNvSpPr/>
          <p:nvPr/>
        </p:nvSpPr>
        <p:spPr>
          <a:xfrm>
            <a:off x="381000" y="1752600"/>
            <a:ext cx="3886200" cy="3886200"/>
          </a:xfrm>
          <a:prstGeom prst="roundRect">
            <a:avLst/>
          </a:prstGeom>
          <a:solidFill>
            <a:srgbClr val="D5D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State Space Graphs vs. Search Trees</a:t>
            </a:r>
          </a:p>
        </p:txBody>
      </p:sp>
      <p:sp>
        <p:nvSpPr>
          <p:cNvPr id="17446" name="Text Box 4"/>
          <p:cNvSpPr txBox="1">
            <a:spLocks noChangeArrowheads="1"/>
          </p:cNvSpPr>
          <p:nvPr/>
        </p:nvSpPr>
        <p:spPr bwMode="auto">
          <a:xfrm>
            <a:off x="9232902" y="2692717"/>
            <a:ext cx="825500" cy="32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dirty="0"/>
              <a:t>S</a:t>
            </a:r>
          </a:p>
        </p:txBody>
      </p:sp>
      <p:sp>
        <p:nvSpPr>
          <p:cNvPr id="17447" name="Text Box 5"/>
          <p:cNvSpPr txBox="1">
            <a:spLocks noChangeArrowheads="1"/>
          </p:cNvSpPr>
          <p:nvPr/>
        </p:nvSpPr>
        <p:spPr bwMode="auto">
          <a:xfrm>
            <a:off x="7010402" y="3976181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a</a:t>
            </a:r>
          </a:p>
        </p:txBody>
      </p:sp>
      <p:sp>
        <p:nvSpPr>
          <p:cNvPr id="17448" name="Text Box 6"/>
          <p:cNvSpPr txBox="1">
            <a:spLocks noChangeArrowheads="1"/>
          </p:cNvSpPr>
          <p:nvPr/>
        </p:nvSpPr>
        <p:spPr bwMode="auto">
          <a:xfrm>
            <a:off x="7010402" y="3550080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b</a:t>
            </a:r>
          </a:p>
        </p:txBody>
      </p:sp>
      <p:sp>
        <p:nvSpPr>
          <p:cNvPr id="17449" name="Text Box 7"/>
          <p:cNvSpPr txBox="1">
            <a:spLocks noChangeArrowheads="1"/>
          </p:cNvSpPr>
          <p:nvPr/>
        </p:nvSpPr>
        <p:spPr bwMode="auto">
          <a:xfrm>
            <a:off x="7454902" y="3167255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d</a:t>
            </a:r>
          </a:p>
        </p:txBody>
      </p:sp>
      <p:sp>
        <p:nvSpPr>
          <p:cNvPr id="17450" name="Text Box 8"/>
          <p:cNvSpPr txBox="1">
            <a:spLocks noChangeArrowheads="1"/>
          </p:cNvSpPr>
          <p:nvPr/>
        </p:nvSpPr>
        <p:spPr bwMode="auto">
          <a:xfrm>
            <a:off x="11264902" y="3113992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p</a:t>
            </a:r>
          </a:p>
        </p:txBody>
      </p:sp>
      <p:sp>
        <p:nvSpPr>
          <p:cNvPr id="17451" name="Text Box 9"/>
          <p:cNvSpPr txBox="1">
            <a:spLocks noChangeArrowheads="1"/>
          </p:cNvSpPr>
          <p:nvPr/>
        </p:nvSpPr>
        <p:spPr bwMode="auto">
          <a:xfrm>
            <a:off x="7581902" y="3976181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a</a:t>
            </a:r>
          </a:p>
        </p:txBody>
      </p:sp>
      <p:sp>
        <p:nvSpPr>
          <p:cNvPr id="17452" name="Text Box 10"/>
          <p:cNvSpPr txBox="1">
            <a:spLocks noChangeArrowheads="1"/>
          </p:cNvSpPr>
          <p:nvPr/>
        </p:nvSpPr>
        <p:spPr bwMode="auto">
          <a:xfrm>
            <a:off x="7581902" y="3550080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c</a:t>
            </a:r>
          </a:p>
        </p:txBody>
      </p:sp>
      <p:cxnSp>
        <p:nvCxnSpPr>
          <p:cNvPr id="17453" name="AutoShape 11"/>
          <p:cNvCxnSpPr>
            <a:cxnSpLocks noChangeShapeType="1"/>
            <a:stCxn id="17449" idx="2"/>
            <a:endCxn id="17448" idx="0"/>
          </p:cNvCxnSpPr>
          <p:nvPr/>
        </p:nvCxnSpPr>
        <p:spPr bwMode="auto">
          <a:xfrm flipH="1">
            <a:off x="7169151" y="3505693"/>
            <a:ext cx="444500" cy="443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54" name="AutoShape 12"/>
          <p:cNvCxnSpPr>
            <a:cxnSpLocks noChangeShapeType="1"/>
            <a:stCxn id="17449" idx="2"/>
            <a:endCxn id="17452" idx="0"/>
          </p:cNvCxnSpPr>
          <p:nvPr/>
        </p:nvCxnSpPr>
        <p:spPr bwMode="auto">
          <a:xfrm>
            <a:off x="7613651" y="3505693"/>
            <a:ext cx="127000" cy="443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55" name="AutoShape 13"/>
          <p:cNvCxnSpPr>
            <a:cxnSpLocks noChangeShapeType="1"/>
            <a:stCxn id="17448" idx="2"/>
            <a:endCxn id="17447" idx="0"/>
          </p:cNvCxnSpPr>
          <p:nvPr/>
        </p:nvCxnSpPr>
        <p:spPr bwMode="auto">
          <a:xfrm>
            <a:off x="7169151" y="3888520"/>
            <a:ext cx="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56" name="AutoShape 14"/>
          <p:cNvCxnSpPr>
            <a:cxnSpLocks noChangeShapeType="1"/>
            <a:stCxn id="17452" idx="2"/>
            <a:endCxn id="17451" idx="0"/>
          </p:cNvCxnSpPr>
          <p:nvPr/>
        </p:nvCxnSpPr>
        <p:spPr bwMode="auto">
          <a:xfrm>
            <a:off x="7740651" y="3888520"/>
            <a:ext cx="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7484" name="Text Box 16"/>
          <p:cNvSpPr txBox="1">
            <a:spLocks noChangeArrowheads="1"/>
          </p:cNvSpPr>
          <p:nvPr/>
        </p:nvSpPr>
        <p:spPr bwMode="auto">
          <a:xfrm>
            <a:off x="9753602" y="3113992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e</a:t>
            </a:r>
          </a:p>
        </p:txBody>
      </p:sp>
      <p:sp>
        <p:nvSpPr>
          <p:cNvPr id="17485" name="Text Box 17"/>
          <p:cNvSpPr txBox="1">
            <a:spLocks noChangeArrowheads="1"/>
          </p:cNvSpPr>
          <p:nvPr/>
        </p:nvSpPr>
        <p:spPr bwMode="auto">
          <a:xfrm>
            <a:off x="9296402" y="3966195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p</a:t>
            </a:r>
          </a:p>
        </p:txBody>
      </p:sp>
      <p:sp>
        <p:nvSpPr>
          <p:cNvPr id="17486" name="Text Box 18"/>
          <p:cNvSpPr txBox="1">
            <a:spLocks noChangeArrowheads="1"/>
          </p:cNvSpPr>
          <p:nvPr/>
        </p:nvSpPr>
        <p:spPr bwMode="auto">
          <a:xfrm>
            <a:off x="9486902" y="3540093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h</a:t>
            </a:r>
          </a:p>
        </p:txBody>
      </p:sp>
      <p:sp>
        <p:nvSpPr>
          <p:cNvPr id="17487" name="Text Box 19"/>
          <p:cNvSpPr txBox="1">
            <a:spLocks noChangeArrowheads="1"/>
          </p:cNvSpPr>
          <p:nvPr/>
        </p:nvSpPr>
        <p:spPr bwMode="auto">
          <a:xfrm>
            <a:off x="10058402" y="3966195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f</a:t>
            </a:r>
          </a:p>
        </p:txBody>
      </p:sp>
      <p:sp>
        <p:nvSpPr>
          <p:cNvPr id="17488" name="Text Box 20"/>
          <p:cNvSpPr txBox="1">
            <a:spLocks noChangeArrowheads="1"/>
          </p:cNvSpPr>
          <p:nvPr/>
        </p:nvSpPr>
        <p:spPr bwMode="auto">
          <a:xfrm>
            <a:off x="10058402" y="3540093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r</a:t>
            </a:r>
          </a:p>
        </p:txBody>
      </p:sp>
      <p:sp>
        <p:nvSpPr>
          <p:cNvPr id="17489" name="Text Box 21"/>
          <p:cNvSpPr txBox="1">
            <a:spLocks noChangeArrowheads="1"/>
          </p:cNvSpPr>
          <p:nvPr/>
        </p:nvSpPr>
        <p:spPr bwMode="auto">
          <a:xfrm>
            <a:off x="9677402" y="3966195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q</a:t>
            </a:r>
          </a:p>
        </p:txBody>
      </p:sp>
      <p:sp>
        <p:nvSpPr>
          <p:cNvPr id="17490" name="Text Box 22"/>
          <p:cNvSpPr txBox="1">
            <a:spLocks noChangeArrowheads="1"/>
          </p:cNvSpPr>
          <p:nvPr/>
        </p:nvSpPr>
        <p:spPr bwMode="auto">
          <a:xfrm>
            <a:off x="9296402" y="4349020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q</a:t>
            </a:r>
          </a:p>
        </p:txBody>
      </p:sp>
      <p:sp>
        <p:nvSpPr>
          <p:cNvPr id="17491" name="Text Box 23"/>
          <p:cNvSpPr txBox="1">
            <a:spLocks noChangeArrowheads="1"/>
          </p:cNvSpPr>
          <p:nvPr/>
        </p:nvSpPr>
        <p:spPr bwMode="auto">
          <a:xfrm>
            <a:off x="9867902" y="4349020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c</a:t>
            </a:r>
          </a:p>
        </p:txBody>
      </p:sp>
      <p:sp>
        <p:nvSpPr>
          <p:cNvPr id="17492" name="Text Box 24"/>
          <p:cNvSpPr txBox="1">
            <a:spLocks noChangeArrowheads="1"/>
          </p:cNvSpPr>
          <p:nvPr/>
        </p:nvSpPr>
        <p:spPr bwMode="auto">
          <a:xfrm>
            <a:off x="10121900" y="4392297"/>
            <a:ext cx="635000" cy="32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dirty="0"/>
              <a:t>G</a:t>
            </a:r>
          </a:p>
        </p:txBody>
      </p:sp>
      <p:sp>
        <p:nvSpPr>
          <p:cNvPr id="17493" name="Text Box 25"/>
          <p:cNvSpPr txBox="1">
            <a:spLocks noChangeArrowheads="1"/>
          </p:cNvSpPr>
          <p:nvPr/>
        </p:nvSpPr>
        <p:spPr bwMode="auto">
          <a:xfrm>
            <a:off x="9867902" y="4721859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a</a:t>
            </a:r>
          </a:p>
        </p:txBody>
      </p:sp>
      <p:cxnSp>
        <p:nvCxnSpPr>
          <p:cNvPr id="17494" name="AutoShape 26"/>
          <p:cNvCxnSpPr>
            <a:cxnSpLocks noChangeShapeType="1"/>
            <a:stCxn id="17484" idx="2"/>
            <a:endCxn id="17486" idx="0"/>
          </p:cNvCxnSpPr>
          <p:nvPr/>
        </p:nvCxnSpPr>
        <p:spPr bwMode="auto">
          <a:xfrm flipH="1">
            <a:off x="9645651" y="3452432"/>
            <a:ext cx="26670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95" name="AutoShape 27"/>
          <p:cNvCxnSpPr>
            <a:cxnSpLocks noChangeShapeType="1"/>
            <a:stCxn id="17484" idx="2"/>
            <a:endCxn id="17488" idx="0"/>
          </p:cNvCxnSpPr>
          <p:nvPr/>
        </p:nvCxnSpPr>
        <p:spPr bwMode="auto">
          <a:xfrm>
            <a:off x="9912351" y="3452432"/>
            <a:ext cx="30480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96" name="AutoShape 28"/>
          <p:cNvCxnSpPr>
            <a:cxnSpLocks noChangeShapeType="1"/>
            <a:stCxn id="17486" idx="2"/>
            <a:endCxn id="17485" idx="0"/>
          </p:cNvCxnSpPr>
          <p:nvPr/>
        </p:nvCxnSpPr>
        <p:spPr bwMode="auto">
          <a:xfrm flipH="1">
            <a:off x="9455151" y="3878535"/>
            <a:ext cx="19050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97" name="AutoShape 29"/>
          <p:cNvCxnSpPr>
            <a:cxnSpLocks noChangeShapeType="1"/>
            <a:stCxn id="17486" idx="2"/>
            <a:endCxn id="17489" idx="0"/>
          </p:cNvCxnSpPr>
          <p:nvPr/>
        </p:nvCxnSpPr>
        <p:spPr bwMode="auto">
          <a:xfrm>
            <a:off x="9645651" y="3878535"/>
            <a:ext cx="19050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98" name="AutoShape 30"/>
          <p:cNvCxnSpPr>
            <a:cxnSpLocks noChangeShapeType="1"/>
            <a:stCxn id="17488" idx="2"/>
            <a:endCxn id="17487" idx="0"/>
          </p:cNvCxnSpPr>
          <p:nvPr/>
        </p:nvCxnSpPr>
        <p:spPr bwMode="auto">
          <a:xfrm>
            <a:off x="10217151" y="3878535"/>
            <a:ext cx="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99" name="AutoShape 31"/>
          <p:cNvCxnSpPr>
            <a:cxnSpLocks noChangeShapeType="1"/>
            <a:stCxn id="17485" idx="2"/>
            <a:endCxn id="17490" idx="0"/>
          </p:cNvCxnSpPr>
          <p:nvPr/>
        </p:nvCxnSpPr>
        <p:spPr bwMode="auto">
          <a:xfrm>
            <a:off x="9455151" y="4304636"/>
            <a:ext cx="0" cy="443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500" name="AutoShape 32"/>
          <p:cNvCxnSpPr>
            <a:cxnSpLocks noChangeShapeType="1"/>
            <a:stCxn id="17487" idx="2"/>
            <a:endCxn id="17491" idx="0"/>
          </p:cNvCxnSpPr>
          <p:nvPr/>
        </p:nvCxnSpPr>
        <p:spPr bwMode="auto">
          <a:xfrm flipH="1">
            <a:off x="10026651" y="4304636"/>
            <a:ext cx="190500" cy="443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501" name="AutoShape 33"/>
          <p:cNvCxnSpPr>
            <a:cxnSpLocks noChangeShapeType="1"/>
            <a:stCxn id="17487" idx="2"/>
            <a:endCxn id="17492" idx="0"/>
          </p:cNvCxnSpPr>
          <p:nvPr/>
        </p:nvCxnSpPr>
        <p:spPr bwMode="auto">
          <a:xfrm>
            <a:off x="10217153" y="4304635"/>
            <a:ext cx="222249" cy="876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502" name="AutoShape 34"/>
          <p:cNvCxnSpPr>
            <a:cxnSpLocks noChangeShapeType="1"/>
            <a:stCxn id="17491" idx="2"/>
            <a:endCxn id="17493" idx="0"/>
          </p:cNvCxnSpPr>
          <p:nvPr/>
        </p:nvCxnSpPr>
        <p:spPr bwMode="auto">
          <a:xfrm>
            <a:off x="10026651" y="4687463"/>
            <a:ext cx="0" cy="3439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7458" name="Text Box 35"/>
          <p:cNvSpPr txBox="1">
            <a:spLocks noChangeArrowheads="1"/>
          </p:cNvSpPr>
          <p:nvPr/>
        </p:nvSpPr>
        <p:spPr bwMode="auto">
          <a:xfrm>
            <a:off x="11264902" y="3506804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q</a:t>
            </a:r>
          </a:p>
        </p:txBody>
      </p:sp>
      <p:cxnSp>
        <p:nvCxnSpPr>
          <p:cNvPr id="17459" name="AutoShape 36"/>
          <p:cNvCxnSpPr>
            <a:cxnSpLocks noChangeShapeType="1"/>
            <a:stCxn id="17450" idx="2"/>
            <a:endCxn id="17458" idx="0"/>
          </p:cNvCxnSpPr>
          <p:nvPr/>
        </p:nvCxnSpPr>
        <p:spPr bwMode="auto">
          <a:xfrm>
            <a:off x="11423651" y="3452434"/>
            <a:ext cx="0" cy="5437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7465" name="Text Box 38"/>
          <p:cNvSpPr txBox="1">
            <a:spLocks noChangeArrowheads="1"/>
          </p:cNvSpPr>
          <p:nvPr/>
        </p:nvSpPr>
        <p:spPr bwMode="auto">
          <a:xfrm>
            <a:off x="8280402" y="3540093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e</a:t>
            </a:r>
          </a:p>
        </p:txBody>
      </p:sp>
      <p:sp>
        <p:nvSpPr>
          <p:cNvPr id="17466" name="Text Box 39"/>
          <p:cNvSpPr txBox="1">
            <a:spLocks noChangeArrowheads="1"/>
          </p:cNvSpPr>
          <p:nvPr/>
        </p:nvSpPr>
        <p:spPr bwMode="auto">
          <a:xfrm>
            <a:off x="7772402" y="4392296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p</a:t>
            </a:r>
          </a:p>
        </p:txBody>
      </p:sp>
      <p:sp>
        <p:nvSpPr>
          <p:cNvPr id="17467" name="Text Box 40"/>
          <p:cNvSpPr txBox="1">
            <a:spLocks noChangeArrowheads="1"/>
          </p:cNvSpPr>
          <p:nvPr/>
        </p:nvSpPr>
        <p:spPr bwMode="auto">
          <a:xfrm>
            <a:off x="7962902" y="3966195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h</a:t>
            </a:r>
          </a:p>
        </p:txBody>
      </p:sp>
      <p:sp>
        <p:nvSpPr>
          <p:cNvPr id="17468" name="Text Box 41"/>
          <p:cNvSpPr txBox="1">
            <a:spLocks noChangeArrowheads="1"/>
          </p:cNvSpPr>
          <p:nvPr/>
        </p:nvSpPr>
        <p:spPr bwMode="auto">
          <a:xfrm>
            <a:off x="8534402" y="4392296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f</a:t>
            </a:r>
          </a:p>
        </p:txBody>
      </p:sp>
      <p:sp>
        <p:nvSpPr>
          <p:cNvPr id="17469" name="Text Box 42"/>
          <p:cNvSpPr txBox="1">
            <a:spLocks noChangeArrowheads="1"/>
          </p:cNvSpPr>
          <p:nvPr/>
        </p:nvSpPr>
        <p:spPr bwMode="auto">
          <a:xfrm>
            <a:off x="8534402" y="3966195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r</a:t>
            </a:r>
          </a:p>
        </p:txBody>
      </p:sp>
      <p:sp>
        <p:nvSpPr>
          <p:cNvPr id="17470" name="Text Box 43"/>
          <p:cNvSpPr txBox="1">
            <a:spLocks noChangeArrowheads="1"/>
          </p:cNvSpPr>
          <p:nvPr/>
        </p:nvSpPr>
        <p:spPr bwMode="auto">
          <a:xfrm>
            <a:off x="8153402" y="4392296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q</a:t>
            </a:r>
          </a:p>
        </p:txBody>
      </p:sp>
      <p:sp>
        <p:nvSpPr>
          <p:cNvPr id="17471" name="Text Box 44"/>
          <p:cNvSpPr txBox="1">
            <a:spLocks noChangeArrowheads="1"/>
          </p:cNvSpPr>
          <p:nvPr/>
        </p:nvSpPr>
        <p:spPr bwMode="auto">
          <a:xfrm>
            <a:off x="7772402" y="4775121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q</a:t>
            </a:r>
          </a:p>
        </p:txBody>
      </p:sp>
      <p:sp>
        <p:nvSpPr>
          <p:cNvPr id="17472" name="Text Box 45"/>
          <p:cNvSpPr txBox="1">
            <a:spLocks noChangeArrowheads="1"/>
          </p:cNvSpPr>
          <p:nvPr/>
        </p:nvSpPr>
        <p:spPr bwMode="auto">
          <a:xfrm>
            <a:off x="8343902" y="4775121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c</a:t>
            </a:r>
          </a:p>
        </p:txBody>
      </p:sp>
      <p:sp>
        <p:nvSpPr>
          <p:cNvPr id="17473" name="Text Box 46"/>
          <p:cNvSpPr txBox="1">
            <a:spLocks noChangeArrowheads="1"/>
          </p:cNvSpPr>
          <p:nvPr/>
        </p:nvSpPr>
        <p:spPr bwMode="auto">
          <a:xfrm>
            <a:off x="8597900" y="4818397"/>
            <a:ext cx="6350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CC0000"/>
                </a:solidFill>
              </a:rPr>
              <a:t>G</a:t>
            </a:r>
          </a:p>
        </p:txBody>
      </p:sp>
      <p:sp>
        <p:nvSpPr>
          <p:cNvPr id="17474" name="Text Box 47"/>
          <p:cNvSpPr txBox="1">
            <a:spLocks noChangeArrowheads="1"/>
          </p:cNvSpPr>
          <p:nvPr/>
        </p:nvSpPr>
        <p:spPr bwMode="auto">
          <a:xfrm>
            <a:off x="8343902" y="5147960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a</a:t>
            </a:r>
          </a:p>
        </p:txBody>
      </p:sp>
      <p:cxnSp>
        <p:nvCxnSpPr>
          <p:cNvPr id="17475" name="AutoShape 48"/>
          <p:cNvCxnSpPr>
            <a:cxnSpLocks noChangeShapeType="1"/>
            <a:stCxn id="17465" idx="2"/>
            <a:endCxn id="17467" idx="0"/>
          </p:cNvCxnSpPr>
          <p:nvPr/>
        </p:nvCxnSpPr>
        <p:spPr bwMode="auto">
          <a:xfrm flipH="1">
            <a:off x="8121651" y="3878535"/>
            <a:ext cx="31750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76" name="AutoShape 49"/>
          <p:cNvCxnSpPr>
            <a:cxnSpLocks noChangeShapeType="1"/>
            <a:stCxn id="17465" idx="2"/>
            <a:endCxn id="17469" idx="0"/>
          </p:cNvCxnSpPr>
          <p:nvPr/>
        </p:nvCxnSpPr>
        <p:spPr bwMode="auto">
          <a:xfrm>
            <a:off x="8439151" y="3878535"/>
            <a:ext cx="25400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77" name="AutoShape 50"/>
          <p:cNvCxnSpPr>
            <a:cxnSpLocks noChangeShapeType="1"/>
            <a:stCxn id="17467" idx="2"/>
            <a:endCxn id="17466" idx="0"/>
          </p:cNvCxnSpPr>
          <p:nvPr/>
        </p:nvCxnSpPr>
        <p:spPr bwMode="auto">
          <a:xfrm flipH="1">
            <a:off x="7931151" y="4304636"/>
            <a:ext cx="19050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78" name="AutoShape 51"/>
          <p:cNvCxnSpPr>
            <a:cxnSpLocks noChangeShapeType="1"/>
            <a:stCxn id="17467" idx="2"/>
            <a:endCxn id="17470" idx="0"/>
          </p:cNvCxnSpPr>
          <p:nvPr/>
        </p:nvCxnSpPr>
        <p:spPr bwMode="auto">
          <a:xfrm>
            <a:off x="8121651" y="4304636"/>
            <a:ext cx="19050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79" name="AutoShape 52"/>
          <p:cNvCxnSpPr>
            <a:cxnSpLocks noChangeShapeType="1"/>
            <a:stCxn id="17469" idx="2"/>
            <a:endCxn id="17468" idx="0"/>
          </p:cNvCxnSpPr>
          <p:nvPr/>
        </p:nvCxnSpPr>
        <p:spPr bwMode="auto">
          <a:xfrm>
            <a:off x="8693151" y="4304636"/>
            <a:ext cx="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80" name="AutoShape 53"/>
          <p:cNvCxnSpPr>
            <a:cxnSpLocks noChangeShapeType="1"/>
            <a:stCxn id="17466" idx="2"/>
            <a:endCxn id="17471" idx="0"/>
          </p:cNvCxnSpPr>
          <p:nvPr/>
        </p:nvCxnSpPr>
        <p:spPr bwMode="auto">
          <a:xfrm>
            <a:off x="7931151" y="4730737"/>
            <a:ext cx="0" cy="443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81" name="AutoShape 54"/>
          <p:cNvCxnSpPr>
            <a:cxnSpLocks noChangeShapeType="1"/>
            <a:stCxn id="17468" idx="2"/>
            <a:endCxn id="17472" idx="0"/>
          </p:cNvCxnSpPr>
          <p:nvPr/>
        </p:nvCxnSpPr>
        <p:spPr bwMode="auto">
          <a:xfrm flipH="1">
            <a:off x="8502651" y="4730737"/>
            <a:ext cx="190500" cy="443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82" name="AutoShape 55"/>
          <p:cNvCxnSpPr>
            <a:cxnSpLocks noChangeShapeType="1"/>
            <a:stCxn id="17468" idx="2"/>
            <a:endCxn id="17473" idx="0"/>
          </p:cNvCxnSpPr>
          <p:nvPr/>
        </p:nvCxnSpPr>
        <p:spPr bwMode="auto">
          <a:xfrm>
            <a:off x="8693149" y="4730736"/>
            <a:ext cx="222251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83" name="AutoShape 56"/>
          <p:cNvCxnSpPr>
            <a:cxnSpLocks noChangeShapeType="1"/>
            <a:stCxn id="17472" idx="2"/>
            <a:endCxn id="17474" idx="0"/>
          </p:cNvCxnSpPr>
          <p:nvPr/>
        </p:nvCxnSpPr>
        <p:spPr bwMode="auto">
          <a:xfrm>
            <a:off x="8502651" y="5113563"/>
            <a:ext cx="0" cy="3439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61" name="AutoShape 57"/>
          <p:cNvCxnSpPr>
            <a:cxnSpLocks noChangeShapeType="1"/>
            <a:stCxn id="17449" idx="2"/>
            <a:endCxn id="17465" idx="0"/>
          </p:cNvCxnSpPr>
          <p:nvPr/>
        </p:nvCxnSpPr>
        <p:spPr bwMode="auto">
          <a:xfrm>
            <a:off x="7613651" y="3505697"/>
            <a:ext cx="825500" cy="3439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62" name="AutoShape 58"/>
          <p:cNvCxnSpPr>
            <a:cxnSpLocks noChangeShapeType="1"/>
            <a:stCxn id="17446" idx="2"/>
            <a:endCxn id="17449" idx="0"/>
          </p:cNvCxnSpPr>
          <p:nvPr/>
        </p:nvCxnSpPr>
        <p:spPr bwMode="auto">
          <a:xfrm flipH="1">
            <a:off x="7613651" y="3015882"/>
            <a:ext cx="2032000" cy="1513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63" name="AutoShape 59"/>
          <p:cNvCxnSpPr>
            <a:cxnSpLocks noChangeShapeType="1"/>
            <a:stCxn id="17446" idx="2"/>
            <a:endCxn id="17484" idx="0"/>
          </p:cNvCxnSpPr>
          <p:nvPr/>
        </p:nvCxnSpPr>
        <p:spPr bwMode="auto">
          <a:xfrm>
            <a:off x="9645651" y="3015880"/>
            <a:ext cx="266700" cy="98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64" name="AutoShape 60"/>
          <p:cNvCxnSpPr>
            <a:cxnSpLocks noChangeShapeType="1"/>
            <a:stCxn id="17446" idx="2"/>
            <a:endCxn id="17450" idx="0"/>
          </p:cNvCxnSpPr>
          <p:nvPr/>
        </p:nvCxnSpPr>
        <p:spPr bwMode="auto">
          <a:xfrm>
            <a:off x="9645651" y="3015880"/>
            <a:ext cx="1778000" cy="98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17416" name="Group 62"/>
          <p:cNvGrpSpPr>
            <a:grpSpLocks/>
          </p:cNvGrpSpPr>
          <p:nvPr/>
        </p:nvGrpSpPr>
        <p:grpSpPr bwMode="auto">
          <a:xfrm>
            <a:off x="681037" y="3124200"/>
            <a:ext cx="3205163" cy="1768475"/>
            <a:chOff x="336" y="576"/>
            <a:chExt cx="4848" cy="2784"/>
          </a:xfrm>
        </p:grpSpPr>
        <p:sp>
          <p:nvSpPr>
            <p:cNvPr id="17418" name="AutoShape 63"/>
            <p:cNvSpPr>
              <a:spLocks noChangeArrowheads="1"/>
            </p:cNvSpPr>
            <p:nvPr/>
          </p:nvSpPr>
          <p:spPr bwMode="auto">
            <a:xfrm>
              <a:off x="336" y="2208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S</a:t>
              </a:r>
            </a:p>
          </p:txBody>
        </p:sp>
        <p:sp>
          <p:nvSpPr>
            <p:cNvPr id="17419" name="AutoShape 64"/>
            <p:cNvSpPr>
              <a:spLocks noChangeArrowheads="1"/>
            </p:cNvSpPr>
            <p:nvPr/>
          </p:nvSpPr>
          <p:spPr bwMode="auto">
            <a:xfrm>
              <a:off x="4704" y="576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17420" name="AutoShape 65"/>
            <p:cNvSpPr>
              <a:spLocks noChangeArrowheads="1"/>
            </p:cNvSpPr>
            <p:nvPr/>
          </p:nvSpPr>
          <p:spPr bwMode="auto">
            <a:xfrm>
              <a:off x="1728" y="1776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d</a:t>
              </a:r>
            </a:p>
          </p:txBody>
        </p:sp>
        <p:sp>
          <p:nvSpPr>
            <p:cNvPr id="17421" name="AutoShape 66"/>
            <p:cNvSpPr>
              <a:spLocks noChangeArrowheads="1"/>
            </p:cNvSpPr>
            <p:nvPr/>
          </p:nvSpPr>
          <p:spPr bwMode="auto">
            <a:xfrm>
              <a:off x="720" y="1056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b</a:t>
              </a:r>
            </a:p>
          </p:txBody>
        </p:sp>
        <p:sp>
          <p:nvSpPr>
            <p:cNvPr id="17422" name="AutoShape 67"/>
            <p:cNvSpPr>
              <a:spLocks noChangeArrowheads="1"/>
            </p:cNvSpPr>
            <p:nvPr/>
          </p:nvSpPr>
          <p:spPr bwMode="auto">
            <a:xfrm>
              <a:off x="1200" y="2736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p</a:t>
              </a:r>
            </a:p>
          </p:txBody>
        </p:sp>
        <p:sp>
          <p:nvSpPr>
            <p:cNvPr id="17423" name="AutoShape 68"/>
            <p:cNvSpPr>
              <a:spLocks noChangeArrowheads="1"/>
            </p:cNvSpPr>
            <p:nvPr/>
          </p:nvSpPr>
          <p:spPr bwMode="auto">
            <a:xfrm>
              <a:off x="2352" y="2880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q</a:t>
              </a:r>
            </a:p>
          </p:txBody>
        </p:sp>
        <p:sp>
          <p:nvSpPr>
            <p:cNvPr id="17424" name="AutoShape 69"/>
            <p:cNvSpPr>
              <a:spLocks noChangeArrowheads="1"/>
            </p:cNvSpPr>
            <p:nvPr/>
          </p:nvSpPr>
          <p:spPr bwMode="auto">
            <a:xfrm>
              <a:off x="2880" y="1008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c</a:t>
              </a:r>
            </a:p>
          </p:txBody>
        </p:sp>
        <p:sp>
          <p:nvSpPr>
            <p:cNvPr id="17425" name="AutoShape 70"/>
            <p:cNvSpPr>
              <a:spLocks noChangeArrowheads="1"/>
            </p:cNvSpPr>
            <p:nvPr/>
          </p:nvSpPr>
          <p:spPr bwMode="auto">
            <a:xfrm>
              <a:off x="3552" y="1584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e</a:t>
              </a:r>
            </a:p>
          </p:txBody>
        </p:sp>
        <p:sp>
          <p:nvSpPr>
            <p:cNvPr id="17426" name="AutoShape 71"/>
            <p:cNvSpPr>
              <a:spLocks noChangeArrowheads="1"/>
            </p:cNvSpPr>
            <p:nvPr/>
          </p:nvSpPr>
          <p:spPr bwMode="auto">
            <a:xfrm>
              <a:off x="3168" y="2256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h</a:t>
              </a:r>
            </a:p>
          </p:txBody>
        </p:sp>
        <p:sp>
          <p:nvSpPr>
            <p:cNvPr id="17427" name="AutoShape 72"/>
            <p:cNvSpPr>
              <a:spLocks noChangeArrowheads="1"/>
            </p:cNvSpPr>
            <p:nvPr/>
          </p:nvSpPr>
          <p:spPr bwMode="auto">
            <a:xfrm>
              <a:off x="1584" y="624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a</a:t>
              </a:r>
            </a:p>
          </p:txBody>
        </p:sp>
        <p:sp>
          <p:nvSpPr>
            <p:cNvPr id="17428" name="AutoShape 73"/>
            <p:cNvSpPr>
              <a:spLocks noChangeArrowheads="1"/>
            </p:cNvSpPr>
            <p:nvPr/>
          </p:nvSpPr>
          <p:spPr bwMode="auto">
            <a:xfrm>
              <a:off x="4560" y="1872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f</a:t>
              </a:r>
            </a:p>
          </p:txBody>
        </p:sp>
        <p:sp>
          <p:nvSpPr>
            <p:cNvPr id="17429" name="AutoShape 74"/>
            <p:cNvSpPr>
              <a:spLocks noChangeArrowheads="1"/>
            </p:cNvSpPr>
            <p:nvPr/>
          </p:nvSpPr>
          <p:spPr bwMode="auto">
            <a:xfrm>
              <a:off x="4368" y="2736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r</a:t>
              </a:r>
            </a:p>
          </p:txBody>
        </p:sp>
        <p:cxnSp>
          <p:nvCxnSpPr>
            <p:cNvPr id="17430" name="AutoShape 75"/>
            <p:cNvCxnSpPr>
              <a:cxnSpLocks noChangeShapeType="1"/>
              <a:stCxn id="17418" idx="5"/>
              <a:endCxn id="17422" idx="2"/>
            </p:cNvCxnSpPr>
            <p:nvPr/>
          </p:nvCxnSpPr>
          <p:spPr bwMode="auto">
            <a:xfrm>
              <a:off x="746" y="2618"/>
              <a:ext cx="454" cy="35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31" name="AutoShape 76"/>
            <p:cNvCxnSpPr>
              <a:cxnSpLocks noChangeShapeType="1"/>
              <a:stCxn id="17422" idx="5"/>
              <a:endCxn id="17423" idx="2"/>
            </p:cNvCxnSpPr>
            <p:nvPr/>
          </p:nvCxnSpPr>
          <p:spPr bwMode="auto">
            <a:xfrm flipV="1">
              <a:off x="1610" y="3120"/>
              <a:ext cx="742" cy="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32" name="AutoShape 77"/>
            <p:cNvCxnSpPr>
              <a:cxnSpLocks noChangeShapeType="1"/>
              <a:stCxn id="17426" idx="3"/>
              <a:endCxn id="17423" idx="7"/>
            </p:cNvCxnSpPr>
            <p:nvPr/>
          </p:nvCxnSpPr>
          <p:spPr bwMode="auto">
            <a:xfrm flipH="1">
              <a:off x="2762" y="2666"/>
              <a:ext cx="476" cy="2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33" name="AutoShape 78"/>
            <p:cNvCxnSpPr>
              <a:cxnSpLocks noChangeShapeType="1"/>
              <a:stCxn id="17426" idx="2"/>
              <a:endCxn id="17422" idx="6"/>
            </p:cNvCxnSpPr>
            <p:nvPr/>
          </p:nvCxnSpPr>
          <p:spPr bwMode="auto">
            <a:xfrm flipH="1">
              <a:off x="1680" y="2496"/>
              <a:ext cx="1488" cy="48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34" name="AutoShape 79"/>
            <p:cNvCxnSpPr>
              <a:cxnSpLocks noChangeShapeType="1"/>
              <a:stCxn id="17425" idx="4"/>
              <a:endCxn id="17426" idx="7"/>
            </p:cNvCxnSpPr>
            <p:nvPr/>
          </p:nvCxnSpPr>
          <p:spPr bwMode="auto">
            <a:xfrm flipH="1">
              <a:off x="3578" y="2064"/>
              <a:ext cx="214" cy="2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35" name="AutoShape 80"/>
            <p:cNvCxnSpPr>
              <a:cxnSpLocks noChangeShapeType="1"/>
              <a:stCxn id="17425" idx="5"/>
              <a:endCxn id="17429" idx="1"/>
            </p:cNvCxnSpPr>
            <p:nvPr/>
          </p:nvCxnSpPr>
          <p:spPr bwMode="auto">
            <a:xfrm>
              <a:off x="3962" y="1994"/>
              <a:ext cx="476" cy="812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17436" name="AutoShape 81"/>
            <p:cNvCxnSpPr>
              <a:cxnSpLocks noChangeShapeType="1"/>
              <a:stCxn id="17429" idx="0"/>
              <a:endCxn id="17428" idx="4"/>
            </p:cNvCxnSpPr>
            <p:nvPr/>
          </p:nvCxnSpPr>
          <p:spPr bwMode="auto">
            <a:xfrm flipV="1">
              <a:off x="4608" y="2352"/>
              <a:ext cx="192" cy="384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17437" name="AutoShape 82"/>
            <p:cNvCxnSpPr>
              <a:cxnSpLocks noChangeShapeType="1"/>
              <a:stCxn id="17428" idx="0"/>
              <a:endCxn id="17419" idx="4"/>
            </p:cNvCxnSpPr>
            <p:nvPr/>
          </p:nvCxnSpPr>
          <p:spPr bwMode="auto">
            <a:xfrm flipV="1">
              <a:off x="4800" y="1056"/>
              <a:ext cx="144" cy="816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17438" name="AutoShape 83"/>
            <p:cNvCxnSpPr>
              <a:cxnSpLocks noChangeShapeType="1"/>
              <a:stCxn id="17418" idx="7"/>
            </p:cNvCxnSpPr>
            <p:nvPr/>
          </p:nvCxnSpPr>
          <p:spPr bwMode="auto">
            <a:xfrm flipV="1">
              <a:off x="746" y="2016"/>
              <a:ext cx="982" cy="262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17439" name="AutoShape 84"/>
            <p:cNvCxnSpPr>
              <a:cxnSpLocks noChangeShapeType="1"/>
              <a:stCxn id="17420" idx="1"/>
              <a:endCxn id="17421" idx="5"/>
            </p:cNvCxnSpPr>
            <p:nvPr/>
          </p:nvCxnSpPr>
          <p:spPr bwMode="auto">
            <a:xfrm flipH="1" flipV="1">
              <a:off x="1130" y="1466"/>
              <a:ext cx="668" cy="38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40" name="AutoShape 85"/>
            <p:cNvCxnSpPr>
              <a:cxnSpLocks noChangeShapeType="1"/>
              <a:endCxn id="17427" idx="2"/>
            </p:cNvCxnSpPr>
            <p:nvPr/>
          </p:nvCxnSpPr>
          <p:spPr bwMode="auto">
            <a:xfrm flipV="1">
              <a:off x="1152" y="864"/>
              <a:ext cx="432" cy="2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41" name="AutoShape 86"/>
            <p:cNvCxnSpPr>
              <a:cxnSpLocks noChangeShapeType="1"/>
              <a:stCxn id="17424" idx="2"/>
              <a:endCxn id="17427" idx="6"/>
            </p:cNvCxnSpPr>
            <p:nvPr/>
          </p:nvCxnSpPr>
          <p:spPr bwMode="auto">
            <a:xfrm flipH="1" flipV="1">
              <a:off x="2064" y="864"/>
              <a:ext cx="816" cy="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42" name="AutoShape 87"/>
            <p:cNvCxnSpPr>
              <a:cxnSpLocks noChangeShapeType="1"/>
              <a:stCxn id="17420" idx="7"/>
              <a:endCxn id="17424" idx="3"/>
            </p:cNvCxnSpPr>
            <p:nvPr/>
          </p:nvCxnSpPr>
          <p:spPr bwMode="auto">
            <a:xfrm flipV="1">
              <a:off x="2138" y="1418"/>
              <a:ext cx="812" cy="4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43" name="AutoShape 88"/>
            <p:cNvCxnSpPr>
              <a:cxnSpLocks noChangeShapeType="1"/>
              <a:stCxn id="17420" idx="6"/>
              <a:endCxn id="17425" idx="2"/>
            </p:cNvCxnSpPr>
            <p:nvPr/>
          </p:nvCxnSpPr>
          <p:spPr bwMode="auto">
            <a:xfrm flipV="1">
              <a:off x="2208" y="1824"/>
              <a:ext cx="1344" cy="192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17444" name="AutoShape 89"/>
            <p:cNvCxnSpPr>
              <a:cxnSpLocks noChangeShapeType="1"/>
              <a:stCxn id="17428" idx="1"/>
              <a:endCxn id="17424" idx="6"/>
            </p:cNvCxnSpPr>
            <p:nvPr/>
          </p:nvCxnSpPr>
          <p:spPr bwMode="auto">
            <a:xfrm rot="5400000" flipH="1">
              <a:off x="3648" y="960"/>
              <a:ext cx="694" cy="1270"/>
            </a:xfrm>
            <a:prstGeom prst="curvedConnector2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45" name="AutoShape 90"/>
            <p:cNvCxnSpPr>
              <a:cxnSpLocks noChangeShapeType="1"/>
              <a:stCxn id="17418" idx="6"/>
              <a:endCxn id="17425" idx="3"/>
            </p:cNvCxnSpPr>
            <p:nvPr/>
          </p:nvCxnSpPr>
          <p:spPr bwMode="auto">
            <a:xfrm flipV="1">
              <a:off x="816" y="1994"/>
              <a:ext cx="2806" cy="454"/>
            </a:xfrm>
            <a:prstGeom prst="curvedConnector2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17413" name="Text Box 92"/>
          <p:cNvSpPr txBox="1">
            <a:spLocks noChangeArrowheads="1"/>
          </p:cNvSpPr>
          <p:nvPr/>
        </p:nvSpPr>
        <p:spPr bwMode="auto">
          <a:xfrm>
            <a:off x="4495800" y="4133678"/>
            <a:ext cx="2068512" cy="12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We construct both on demand – and we construct as little as possible.</a:t>
            </a:r>
          </a:p>
        </p:txBody>
      </p:sp>
      <p:sp>
        <p:nvSpPr>
          <p:cNvPr id="17415" name="Text Box 94"/>
          <p:cNvSpPr txBox="1">
            <a:spLocks noChangeArrowheads="1"/>
          </p:cNvSpPr>
          <p:nvPr/>
        </p:nvSpPr>
        <p:spPr bwMode="auto">
          <a:xfrm>
            <a:off x="4572000" y="1905002"/>
            <a:ext cx="1981200" cy="147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Each NODE in in the search tree is an entire PATH in the state space graph.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870700" y="2086107"/>
            <a:ext cx="4876800" cy="52322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Search Tree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609600" y="1981202"/>
            <a:ext cx="3429000" cy="52322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State Space Graph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000"/>
                </a:solidFill>
              </a:rPr>
              <a:t>State Space Graphs vs. Search Trees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600200" y="3518723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pPr algn="ctr"/>
            <a:r>
              <a:rPr lang="en-US" sz="1600" b="1" dirty="0"/>
              <a:t>S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657600" y="3518723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pPr algn="ctr"/>
            <a:r>
              <a:rPr lang="en-US" b="1"/>
              <a:t>G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590800" y="4356923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pPr algn="ctr"/>
            <a:r>
              <a:rPr lang="en-US" i="1"/>
              <a:t>b</a:t>
            </a: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2590800" y="2680523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pPr algn="ctr"/>
            <a:r>
              <a:rPr lang="en-US" i="1"/>
              <a:t>a</a:t>
            </a:r>
          </a:p>
        </p:txBody>
      </p:sp>
      <p:cxnSp>
        <p:nvCxnSpPr>
          <p:cNvPr id="17" name="AutoShape 17"/>
          <p:cNvCxnSpPr>
            <a:cxnSpLocks noChangeShapeType="1"/>
            <a:stCxn id="5" idx="5"/>
            <a:endCxn id="8" idx="2"/>
          </p:cNvCxnSpPr>
          <p:nvPr/>
        </p:nvCxnSpPr>
        <p:spPr bwMode="auto">
          <a:xfrm>
            <a:off x="1973701" y="3897425"/>
            <a:ext cx="617099" cy="6813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1" name="AutoShape 21"/>
          <p:cNvCxnSpPr>
            <a:cxnSpLocks noChangeShapeType="1"/>
            <a:stCxn id="14" idx="3"/>
            <a:endCxn id="8" idx="1"/>
          </p:cNvCxnSpPr>
          <p:nvPr/>
        </p:nvCxnSpPr>
        <p:spPr bwMode="auto">
          <a:xfrm>
            <a:off x="2654883" y="3059227"/>
            <a:ext cx="0" cy="13626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3" name="AutoShape 23"/>
          <p:cNvCxnSpPr>
            <a:cxnSpLocks noChangeShapeType="1"/>
            <a:stCxn id="8" idx="7"/>
            <a:endCxn id="14" idx="5"/>
          </p:cNvCxnSpPr>
          <p:nvPr/>
        </p:nvCxnSpPr>
        <p:spPr bwMode="auto">
          <a:xfrm flipV="1">
            <a:off x="2964301" y="3059227"/>
            <a:ext cx="0" cy="13626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4" name="AutoShape 24"/>
          <p:cNvCxnSpPr>
            <a:cxnSpLocks noChangeShapeType="1"/>
            <a:stCxn id="14" idx="6"/>
            <a:endCxn id="6" idx="1"/>
          </p:cNvCxnSpPr>
          <p:nvPr/>
        </p:nvCxnSpPr>
        <p:spPr bwMode="auto">
          <a:xfrm>
            <a:off x="3028385" y="2902363"/>
            <a:ext cx="693299" cy="6813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6" name="AutoShape 26"/>
          <p:cNvCxnSpPr>
            <a:cxnSpLocks noChangeShapeType="1"/>
            <a:stCxn id="8" idx="6"/>
            <a:endCxn id="6" idx="3"/>
          </p:cNvCxnSpPr>
          <p:nvPr/>
        </p:nvCxnSpPr>
        <p:spPr bwMode="auto">
          <a:xfrm flipV="1">
            <a:off x="3028385" y="3897425"/>
            <a:ext cx="693299" cy="6813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7" name="AutoShape 27"/>
          <p:cNvCxnSpPr>
            <a:cxnSpLocks noChangeShapeType="1"/>
            <a:stCxn id="5" idx="7"/>
            <a:endCxn id="14" idx="2"/>
          </p:cNvCxnSpPr>
          <p:nvPr/>
        </p:nvCxnSpPr>
        <p:spPr bwMode="auto">
          <a:xfrm flipV="1">
            <a:off x="1973701" y="2902363"/>
            <a:ext cx="617099" cy="6813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54" name="TextBox 53"/>
          <p:cNvSpPr txBox="1"/>
          <p:nvPr/>
        </p:nvSpPr>
        <p:spPr>
          <a:xfrm>
            <a:off x="1219200" y="1671939"/>
            <a:ext cx="3886200" cy="46166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Consider this 4-state graph: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0" y="5867400"/>
            <a:ext cx="12192000" cy="95410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Important: Lots of repeated structure in the search tree</a:t>
            </a:r>
            <a:r>
              <a:rPr lang="en-US" sz="2800" dirty="0" smtClean="0">
                <a:latin typeface="Calibri" pitchFamily="34" charset="0"/>
              </a:rPr>
              <a:t>!                                            </a:t>
            </a:r>
            <a:r>
              <a:rPr lang="zh-CN" altLang="en-US" sz="2800" dirty="0" smtClean="0">
                <a:latin typeface="Calibri" pitchFamily="34" charset="0"/>
              </a:rPr>
              <a:t>通常搜索数中存在很多循环结构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477000" y="1676400"/>
            <a:ext cx="5105400" cy="46166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How big is its search tree (from S)?</a:t>
            </a:r>
          </a:p>
        </p:txBody>
      </p:sp>
      <p:pic>
        <p:nvPicPr>
          <p:cNvPr id="59" name="Picture 5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7848600" y="3124200"/>
            <a:ext cx="1879854" cy="9342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000"/>
                </a:solidFill>
                <a:latin typeface="Palatino" charset="0"/>
                <a:ea typeface="Palatino" charset="0"/>
                <a:cs typeface="Palatino" charset="0"/>
              </a:rPr>
              <a:t>State Space Graphs vs. Search Trees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600200" y="3518723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pPr algn="ctr"/>
            <a:r>
              <a:rPr lang="en-US" sz="1600" b="1" dirty="0">
                <a:latin typeface="Palatino" charset="0"/>
                <a:ea typeface="Palatino" charset="0"/>
                <a:cs typeface="Palatino" charset="0"/>
              </a:rPr>
              <a:t>S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657600" y="3518723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pPr algn="ctr"/>
            <a:r>
              <a:rPr lang="en-US" b="1">
                <a:latin typeface="Palatino" charset="0"/>
                <a:ea typeface="Palatino" charset="0"/>
                <a:cs typeface="Palatino" charset="0"/>
              </a:rPr>
              <a:t>G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590800" y="4356923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pPr algn="ctr"/>
            <a:r>
              <a:rPr lang="en-US" i="1">
                <a:latin typeface="Palatino" charset="0"/>
                <a:ea typeface="Palatino" charset="0"/>
                <a:cs typeface="Palatino" charset="0"/>
              </a:rPr>
              <a:t>b</a:t>
            </a: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2590800" y="2680523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pPr algn="ctr"/>
            <a:r>
              <a:rPr lang="en-US" i="1">
                <a:latin typeface="Palatino" charset="0"/>
                <a:ea typeface="Palatino" charset="0"/>
                <a:cs typeface="Palatino" charset="0"/>
              </a:rPr>
              <a:t>a</a:t>
            </a:r>
          </a:p>
        </p:txBody>
      </p:sp>
      <p:cxnSp>
        <p:nvCxnSpPr>
          <p:cNvPr id="17" name="AutoShape 17"/>
          <p:cNvCxnSpPr>
            <a:cxnSpLocks noChangeShapeType="1"/>
            <a:stCxn id="5" idx="5"/>
            <a:endCxn id="8" idx="2"/>
          </p:cNvCxnSpPr>
          <p:nvPr/>
        </p:nvCxnSpPr>
        <p:spPr bwMode="auto">
          <a:xfrm>
            <a:off x="1973701" y="3897425"/>
            <a:ext cx="617099" cy="6813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1" name="AutoShape 21"/>
          <p:cNvCxnSpPr>
            <a:cxnSpLocks noChangeShapeType="1"/>
            <a:stCxn id="14" idx="3"/>
            <a:endCxn id="8" idx="1"/>
          </p:cNvCxnSpPr>
          <p:nvPr/>
        </p:nvCxnSpPr>
        <p:spPr bwMode="auto">
          <a:xfrm>
            <a:off x="2654883" y="3059227"/>
            <a:ext cx="0" cy="13626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3" name="AutoShape 23"/>
          <p:cNvCxnSpPr>
            <a:cxnSpLocks noChangeShapeType="1"/>
            <a:stCxn id="8" idx="7"/>
            <a:endCxn id="14" idx="5"/>
          </p:cNvCxnSpPr>
          <p:nvPr/>
        </p:nvCxnSpPr>
        <p:spPr bwMode="auto">
          <a:xfrm flipV="1">
            <a:off x="2964301" y="3059227"/>
            <a:ext cx="0" cy="13626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4" name="AutoShape 24"/>
          <p:cNvCxnSpPr>
            <a:cxnSpLocks noChangeShapeType="1"/>
            <a:stCxn id="14" idx="6"/>
            <a:endCxn id="6" idx="1"/>
          </p:cNvCxnSpPr>
          <p:nvPr/>
        </p:nvCxnSpPr>
        <p:spPr bwMode="auto">
          <a:xfrm>
            <a:off x="3028385" y="2902363"/>
            <a:ext cx="693299" cy="6813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6" name="AutoShape 26"/>
          <p:cNvCxnSpPr>
            <a:cxnSpLocks noChangeShapeType="1"/>
            <a:stCxn id="8" idx="6"/>
            <a:endCxn id="6" idx="3"/>
          </p:cNvCxnSpPr>
          <p:nvPr/>
        </p:nvCxnSpPr>
        <p:spPr bwMode="auto">
          <a:xfrm flipV="1">
            <a:off x="3028385" y="3897425"/>
            <a:ext cx="693299" cy="6813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7" name="AutoShape 27"/>
          <p:cNvCxnSpPr>
            <a:cxnSpLocks noChangeShapeType="1"/>
            <a:stCxn id="5" idx="7"/>
            <a:endCxn id="14" idx="2"/>
          </p:cNvCxnSpPr>
          <p:nvPr/>
        </p:nvCxnSpPr>
        <p:spPr bwMode="auto">
          <a:xfrm flipV="1">
            <a:off x="1973701" y="2902363"/>
            <a:ext cx="617099" cy="6813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54" name="TextBox 53"/>
          <p:cNvSpPr txBox="1"/>
          <p:nvPr/>
        </p:nvSpPr>
        <p:spPr>
          <a:xfrm>
            <a:off x="1219200" y="1671939"/>
            <a:ext cx="4191000" cy="46166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Consider this 4-state graph: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477000" y="1676400"/>
            <a:ext cx="5105400" cy="46166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Palatino" charset="0"/>
                <a:ea typeface="Palatino" charset="0"/>
                <a:cs typeface="Palatino" charset="0"/>
              </a:rPr>
              <a:t>How big is its search tree (from S)?</a:t>
            </a:r>
          </a:p>
        </p:txBody>
      </p:sp>
      <p:pic>
        <p:nvPicPr>
          <p:cNvPr id="59" name="Picture 5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7848600" y="3124200"/>
            <a:ext cx="1879854" cy="93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90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000"/>
                </a:solidFill>
                <a:latin typeface="Palatino" charset="0"/>
                <a:ea typeface="Palatino" charset="0"/>
                <a:cs typeface="Palatino" charset="0"/>
              </a:rPr>
              <a:t>State Space Graphs vs. Search Trees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600200" y="3518723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pPr algn="ctr"/>
            <a:r>
              <a:rPr lang="en-US" sz="1600" b="1" dirty="0">
                <a:latin typeface="Palatino" charset="0"/>
                <a:ea typeface="Palatino" charset="0"/>
                <a:cs typeface="Palatino" charset="0"/>
              </a:rPr>
              <a:t>S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657600" y="3518723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pPr algn="ctr"/>
            <a:r>
              <a:rPr lang="en-US" b="1">
                <a:latin typeface="Palatino" charset="0"/>
                <a:ea typeface="Palatino" charset="0"/>
                <a:cs typeface="Palatino" charset="0"/>
              </a:rPr>
              <a:t>G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590800" y="4356923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pPr algn="ctr"/>
            <a:r>
              <a:rPr lang="en-US" i="1">
                <a:latin typeface="Palatino" charset="0"/>
                <a:ea typeface="Palatino" charset="0"/>
                <a:cs typeface="Palatino" charset="0"/>
              </a:rPr>
              <a:t>b</a:t>
            </a: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2590800" y="2680523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pPr algn="ctr"/>
            <a:r>
              <a:rPr lang="en-US" i="1">
                <a:latin typeface="Palatino" charset="0"/>
                <a:ea typeface="Palatino" charset="0"/>
                <a:cs typeface="Palatino" charset="0"/>
              </a:rPr>
              <a:t>a</a:t>
            </a:r>
          </a:p>
        </p:txBody>
      </p:sp>
      <p:cxnSp>
        <p:nvCxnSpPr>
          <p:cNvPr id="17" name="AutoShape 17"/>
          <p:cNvCxnSpPr>
            <a:cxnSpLocks noChangeShapeType="1"/>
            <a:stCxn id="5" idx="5"/>
            <a:endCxn id="8" idx="2"/>
          </p:cNvCxnSpPr>
          <p:nvPr/>
        </p:nvCxnSpPr>
        <p:spPr bwMode="auto">
          <a:xfrm>
            <a:off x="1973701" y="3897425"/>
            <a:ext cx="617099" cy="6813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1" name="AutoShape 21"/>
          <p:cNvCxnSpPr>
            <a:cxnSpLocks noChangeShapeType="1"/>
            <a:stCxn id="14" idx="3"/>
            <a:endCxn id="8" idx="1"/>
          </p:cNvCxnSpPr>
          <p:nvPr/>
        </p:nvCxnSpPr>
        <p:spPr bwMode="auto">
          <a:xfrm>
            <a:off x="2654883" y="3059227"/>
            <a:ext cx="0" cy="13626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3" name="AutoShape 23"/>
          <p:cNvCxnSpPr>
            <a:cxnSpLocks noChangeShapeType="1"/>
            <a:stCxn id="8" idx="7"/>
            <a:endCxn id="14" idx="5"/>
          </p:cNvCxnSpPr>
          <p:nvPr/>
        </p:nvCxnSpPr>
        <p:spPr bwMode="auto">
          <a:xfrm flipV="1">
            <a:off x="2964301" y="3059227"/>
            <a:ext cx="0" cy="13626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4" name="AutoShape 24"/>
          <p:cNvCxnSpPr>
            <a:cxnSpLocks noChangeShapeType="1"/>
            <a:stCxn id="14" idx="6"/>
            <a:endCxn id="6" idx="1"/>
          </p:cNvCxnSpPr>
          <p:nvPr/>
        </p:nvCxnSpPr>
        <p:spPr bwMode="auto">
          <a:xfrm>
            <a:off x="3028385" y="2902363"/>
            <a:ext cx="693299" cy="6813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6" name="AutoShape 26"/>
          <p:cNvCxnSpPr>
            <a:cxnSpLocks noChangeShapeType="1"/>
            <a:stCxn id="8" idx="6"/>
            <a:endCxn id="6" idx="3"/>
          </p:cNvCxnSpPr>
          <p:nvPr/>
        </p:nvCxnSpPr>
        <p:spPr bwMode="auto">
          <a:xfrm flipV="1">
            <a:off x="3028385" y="3897425"/>
            <a:ext cx="693299" cy="6813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7" name="AutoShape 27"/>
          <p:cNvCxnSpPr>
            <a:cxnSpLocks noChangeShapeType="1"/>
            <a:stCxn id="5" idx="7"/>
            <a:endCxn id="14" idx="2"/>
          </p:cNvCxnSpPr>
          <p:nvPr/>
        </p:nvCxnSpPr>
        <p:spPr bwMode="auto">
          <a:xfrm flipV="1">
            <a:off x="1973701" y="2902363"/>
            <a:ext cx="617099" cy="6813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54" name="TextBox 53"/>
          <p:cNvSpPr txBox="1"/>
          <p:nvPr/>
        </p:nvSpPr>
        <p:spPr>
          <a:xfrm>
            <a:off x="1219199" y="1671939"/>
            <a:ext cx="4679427" cy="46166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Consider this 4-state graph: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0" y="5791200"/>
            <a:ext cx="12192000" cy="95410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800" dirty="0">
                <a:latin typeface="Palatino" charset="0"/>
                <a:ea typeface="Palatino" charset="0"/>
                <a:cs typeface="Palatino" charset="0"/>
              </a:rPr>
              <a:t>Important: Lots of repeated structure in the search tree</a:t>
            </a:r>
            <a:r>
              <a:rPr lang="en-US" sz="2800" dirty="0" smtClean="0">
                <a:latin typeface="Palatino" charset="0"/>
                <a:ea typeface="Palatino" charset="0"/>
                <a:cs typeface="Palatino" charset="0"/>
              </a:rPr>
              <a:t>!                                          </a:t>
            </a:r>
            <a:r>
              <a:rPr lang="zh-CN" altLang="en-US" sz="2800" dirty="0" smtClean="0">
                <a:latin typeface="Calibri" pitchFamily="34" charset="0"/>
              </a:rPr>
              <a:t>通常</a:t>
            </a:r>
            <a:r>
              <a:rPr lang="zh-CN" altLang="en-US" sz="2800" dirty="0">
                <a:latin typeface="Calibri" pitchFamily="34" charset="0"/>
              </a:rPr>
              <a:t>搜索数中存在很多循环</a:t>
            </a:r>
            <a:r>
              <a:rPr lang="zh-CN" altLang="en-US" sz="2800" dirty="0" smtClean="0">
                <a:latin typeface="Calibri" pitchFamily="34" charset="0"/>
              </a:rPr>
              <a:t>结构</a:t>
            </a:r>
            <a:endParaRPr lang="en-US" sz="2800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477000" y="1676400"/>
            <a:ext cx="5105400" cy="46166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Palatino" charset="0"/>
                <a:ea typeface="Palatino" charset="0"/>
                <a:cs typeface="Palatino" charset="0"/>
              </a:rPr>
              <a:t>How big is its search tree (from S)?</a:t>
            </a:r>
          </a:p>
        </p:txBody>
      </p:sp>
      <p:pic>
        <p:nvPicPr>
          <p:cNvPr id="59" name="Picture 5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7848600" y="3124200"/>
            <a:ext cx="1879854" cy="9342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67400" y="2667000"/>
            <a:ext cx="314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48400" y="312420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05400" y="373380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15000" y="3733800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72200" y="37338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86400" y="31242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781800" y="3733800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49508" y="4343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10200" y="4343400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8170" y="434340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b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631570" y="4343400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G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0" y="3048000"/>
            <a:ext cx="228600" cy="228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563609" y="3550167"/>
            <a:ext cx="228600" cy="228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490746" y="4191000"/>
            <a:ext cx="228600" cy="228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334000" y="4191000"/>
            <a:ext cx="228600" cy="228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638800" y="3581400"/>
            <a:ext cx="228600" cy="228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5746227" y="3037589"/>
            <a:ext cx="152400" cy="228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6324600" y="3539756"/>
            <a:ext cx="76200" cy="304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5334000" y="3581400"/>
            <a:ext cx="228600" cy="228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6248400" y="4191000"/>
            <a:ext cx="76200" cy="304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5029200" y="4191000"/>
            <a:ext cx="152400" cy="304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105400" y="4876800"/>
            <a:ext cx="228600" cy="228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4800600" y="4876800"/>
            <a:ext cx="152400" cy="304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324600" y="4876800"/>
            <a:ext cx="228600" cy="228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6019800" y="4876800"/>
            <a:ext cx="152400" cy="304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876800" y="517713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…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172200" y="51816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3626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3" grpId="0"/>
      <p:bldP spid="18" grpId="0"/>
      <p:bldP spid="19" grpId="0"/>
      <p:bldP spid="20" grpId="0"/>
      <p:bldP spid="22" grpId="0"/>
      <p:bldP spid="25" grpId="0"/>
      <p:bldP spid="28" grpId="0"/>
      <p:bldP spid="29" grpId="0"/>
      <p:bldP spid="30" grpId="0"/>
      <p:bldP spid="31" grpId="0"/>
      <p:bldP spid="32" grpId="0"/>
      <p:bldP spid="52" grpId="0"/>
      <p:bldP spid="5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Tree Search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4029" y="1450961"/>
            <a:ext cx="4017746" cy="4260878"/>
          </a:xfrm>
          <a:prstGeom prst="rect">
            <a:avLst/>
          </a:prstGeom>
          <a:noFill/>
        </p:spPr>
      </p:pic>
      <p:sp>
        <p:nvSpPr>
          <p:cNvPr id="7" name="Freeform 6"/>
          <p:cNvSpPr/>
          <p:nvPr/>
        </p:nvSpPr>
        <p:spPr>
          <a:xfrm>
            <a:off x="3669325" y="3614614"/>
            <a:ext cx="5030176" cy="2170723"/>
          </a:xfrm>
          <a:custGeom>
            <a:avLst/>
            <a:gdLst>
              <a:gd name="connsiteX0" fmla="*/ 542192 w 4618893"/>
              <a:gd name="connsiteY0" fmla="*/ 1100505 h 2384182"/>
              <a:gd name="connsiteX1" fmla="*/ 14654 w 4618893"/>
              <a:gd name="connsiteY1" fmla="*/ 1698382 h 2384182"/>
              <a:gd name="connsiteX2" fmla="*/ 454269 w 4618893"/>
              <a:gd name="connsiteY2" fmla="*/ 2287466 h 2384182"/>
              <a:gd name="connsiteX3" fmla="*/ 2036885 w 4618893"/>
              <a:gd name="connsiteY3" fmla="*/ 2225920 h 2384182"/>
              <a:gd name="connsiteX4" fmla="*/ 2256692 w 4618893"/>
              <a:gd name="connsiteY4" fmla="*/ 1337897 h 2384182"/>
              <a:gd name="connsiteX5" fmla="*/ 2916115 w 4618893"/>
              <a:gd name="connsiteY5" fmla="*/ 1170843 h 2384182"/>
              <a:gd name="connsiteX6" fmla="*/ 3223846 w 4618893"/>
              <a:gd name="connsiteY6" fmla="*/ 2155582 h 2384182"/>
              <a:gd name="connsiteX7" fmla="*/ 4437185 w 4618893"/>
              <a:gd name="connsiteY7" fmla="*/ 2111620 h 2384182"/>
              <a:gd name="connsiteX8" fmla="*/ 4314092 w 4618893"/>
              <a:gd name="connsiteY8" fmla="*/ 907074 h 2384182"/>
              <a:gd name="connsiteX9" fmla="*/ 2898531 w 4618893"/>
              <a:gd name="connsiteY9" fmla="*/ 89389 h 2384182"/>
              <a:gd name="connsiteX10" fmla="*/ 1843454 w 4618893"/>
              <a:gd name="connsiteY10" fmla="*/ 370743 h 2384182"/>
              <a:gd name="connsiteX11" fmla="*/ 1852246 w 4618893"/>
              <a:gd name="connsiteY11" fmla="*/ 1100505 h 2384182"/>
              <a:gd name="connsiteX12" fmla="*/ 542192 w 4618893"/>
              <a:gd name="connsiteY12" fmla="*/ 1100505 h 2384182"/>
              <a:gd name="connsiteX0" fmla="*/ 542192 w 4618893"/>
              <a:gd name="connsiteY0" fmla="*/ 866043 h 2149720"/>
              <a:gd name="connsiteX1" fmla="*/ 14654 w 4618893"/>
              <a:gd name="connsiteY1" fmla="*/ 1463920 h 2149720"/>
              <a:gd name="connsiteX2" fmla="*/ 454269 w 4618893"/>
              <a:gd name="connsiteY2" fmla="*/ 2053004 h 2149720"/>
              <a:gd name="connsiteX3" fmla="*/ 2036885 w 4618893"/>
              <a:gd name="connsiteY3" fmla="*/ 1991458 h 2149720"/>
              <a:gd name="connsiteX4" fmla="*/ 2256692 w 4618893"/>
              <a:gd name="connsiteY4" fmla="*/ 1103435 h 2149720"/>
              <a:gd name="connsiteX5" fmla="*/ 2916115 w 4618893"/>
              <a:gd name="connsiteY5" fmla="*/ 936381 h 2149720"/>
              <a:gd name="connsiteX6" fmla="*/ 3223846 w 4618893"/>
              <a:gd name="connsiteY6" fmla="*/ 1921120 h 2149720"/>
              <a:gd name="connsiteX7" fmla="*/ 4437185 w 4618893"/>
              <a:gd name="connsiteY7" fmla="*/ 1877158 h 2149720"/>
              <a:gd name="connsiteX8" fmla="*/ 4314092 w 4618893"/>
              <a:gd name="connsiteY8" fmla="*/ 672612 h 2149720"/>
              <a:gd name="connsiteX9" fmla="*/ 2655277 w 4618893"/>
              <a:gd name="connsiteY9" fmla="*/ 89389 h 2149720"/>
              <a:gd name="connsiteX10" fmla="*/ 1843454 w 4618893"/>
              <a:gd name="connsiteY10" fmla="*/ 136281 h 2149720"/>
              <a:gd name="connsiteX11" fmla="*/ 1852246 w 4618893"/>
              <a:gd name="connsiteY11" fmla="*/ 866043 h 2149720"/>
              <a:gd name="connsiteX12" fmla="*/ 542192 w 4618893"/>
              <a:gd name="connsiteY12" fmla="*/ 866043 h 2149720"/>
              <a:gd name="connsiteX0" fmla="*/ 542192 w 4618893"/>
              <a:gd name="connsiteY0" fmla="*/ 866043 h 2149720"/>
              <a:gd name="connsiteX1" fmla="*/ 14654 w 4618893"/>
              <a:gd name="connsiteY1" fmla="*/ 1463920 h 2149720"/>
              <a:gd name="connsiteX2" fmla="*/ 454269 w 4618893"/>
              <a:gd name="connsiteY2" fmla="*/ 2053004 h 2149720"/>
              <a:gd name="connsiteX3" fmla="*/ 2036885 w 4618893"/>
              <a:gd name="connsiteY3" fmla="*/ 1991458 h 2149720"/>
              <a:gd name="connsiteX4" fmla="*/ 2256692 w 4618893"/>
              <a:gd name="connsiteY4" fmla="*/ 1103435 h 2149720"/>
              <a:gd name="connsiteX5" fmla="*/ 2883877 w 4618893"/>
              <a:gd name="connsiteY5" fmla="*/ 1384789 h 2149720"/>
              <a:gd name="connsiteX6" fmla="*/ 3223846 w 4618893"/>
              <a:gd name="connsiteY6" fmla="*/ 1921120 h 2149720"/>
              <a:gd name="connsiteX7" fmla="*/ 4437185 w 4618893"/>
              <a:gd name="connsiteY7" fmla="*/ 1877158 h 2149720"/>
              <a:gd name="connsiteX8" fmla="*/ 4314092 w 4618893"/>
              <a:gd name="connsiteY8" fmla="*/ 672612 h 2149720"/>
              <a:gd name="connsiteX9" fmla="*/ 2655277 w 4618893"/>
              <a:gd name="connsiteY9" fmla="*/ 89389 h 2149720"/>
              <a:gd name="connsiteX10" fmla="*/ 1843454 w 4618893"/>
              <a:gd name="connsiteY10" fmla="*/ 136281 h 2149720"/>
              <a:gd name="connsiteX11" fmla="*/ 1852246 w 4618893"/>
              <a:gd name="connsiteY11" fmla="*/ 866043 h 2149720"/>
              <a:gd name="connsiteX12" fmla="*/ 542192 w 4618893"/>
              <a:gd name="connsiteY12" fmla="*/ 866043 h 2149720"/>
              <a:gd name="connsiteX0" fmla="*/ 542192 w 4618893"/>
              <a:gd name="connsiteY0" fmla="*/ 866043 h 2140927"/>
              <a:gd name="connsiteX1" fmla="*/ 14654 w 4618893"/>
              <a:gd name="connsiteY1" fmla="*/ 1463920 h 2140927"/>
              <a:gd name="connsiteX2" fmla="*/ 454269 w 4618893"/>
              <a:gd name="connsiteY2" fmla="*/ 2053004 h 2140927"/>
              <a:gd name="connsiteX3" fmla="*/ 2036885 w 4618893"/>
              <a:gd name="connsiteY3" fmla="*/ 1991458 h 2140927"/>
              <a:gd name="connsiteX4" fmla="*/ 2350477 w 4618893"/>
              <a:gd name="connsiteY4" fmla="*/ 1537189 h 2140927"/>
              <a:gd name="connsiteX5" fmla="*/ 2883877 w 4618893"/>
              <a:gd name="connsiteY5" fmla="*/ 1384789 h 2140927"/>
              <a:gd name="connsiteX6" fmla="*/ 3223846 w 4618893"/>
              <a:gd name="connsiteY6" fmla="*/ 1921120 h 2140927"/>
              <a:gd name="connsiteX7" fmla="*/ 4437185 w 4618893"/>
              <a:gd name="connsiteY7" fmla="*/ 1877158 h 2140927"/>
              <a:gd name="connsiteX8" fmla="*/ 4314092 w 4618893"/>
              <a:gd name="connsiteY8" fmla="*/ 672612 h 2140927"/>
              <a:gd name="connsiteX9" fmla="*/ 2655277 w 4618893"/>
              <a:gd name="connsiteY9" fmla="*/ 89389 h 2140927"/>
              <a:gd name="connsiteX10" fmla="*/ 1843454 w 4618893"/>
              <a:gd name="connsiteY10" fmla="*/ 136281 h 2140927"/>
              <a:gd name="connsiteX11" fmla="*/ 1852246 w 4618893"/>
              <a:gd name="connsiteY11" fmla="*/ 866043 h 2140927"/>
              <a:gd name="connsiteX12" fmla="*/ 542192 w 4618893"/>
              <a:gd name="connsiteY12" fmla="*/ 866043 h 2140927"/>
              <a:gd name="connsiteX0" fmla="*/ 542192 w 4618893"/>
              <a:gd name="connsiteY0" fmla="*/ 866043 h 2140927"/>
              <a:gd name="connsiteX1" fmla="*/ 14654 w 4618893"/>
              <a:gd name="connsiteY1" fmla="*/ 1463920 h 2140927"/>
              <a:gd name="connsiteX2" fmla="*/ 454269 w 4618893"/>
              <a:gd name="connsiteY2" fmla="*/ 2053004 h 2140927"/>
              <a:gd name="connsiteX3" fmla="*/ 2036885 w 4618893"/>
              <a:gd name="connsiteY3" fmla="*/ 1991458 h 2140927"/>
              <a:gd name="connsiteX4" fmla="*/ 2350477 w 4618893"/>
              <a:gd name="connsiteY4" fmla="*/ 1537189 h 2140927"/>
              <a:gd name="connsiteX5" fmla="*/ 2960077 w 4618893"/>
              <a:gd name="connsiteY5" fmla="*/ 1537190 h 2140927"/>
              <a:gd name="connsiteX6" fmla="*/ 3223846 w 4618893"/>
              <a:gd name="connsiteY6" fmla="*/ 1921120 h 2140927"/>
              <a:gd name="connsiteX7" fmla="*/ 4437185 w 4618893"/>
              <a:gd name="connsiteY7" fmla="*/ 1877158 h 2140927"/>
              <a:gd name="connsiteX8" fmla="*/ 4314092 w 4618893"/>
              <a:gd name="connsiteY8" fmla="*/ 672612 h 2140927"/>
              <a:gd name="connsiteX9" fmla="*/ 2655277 w 4618893"/>
              <a:gd name="connsiteY9" fmla="*/ 89389 h 2140927"/>
              <a:gd name="connsiteX10" fmla="*/ 1843454 w 4618893"/>
              <a:gd name="connsiteY10" fmla="*/ 136281 h 2140927"/>
              <a:gd name="connsiteX11" fmla="*/ 1852246 w 4618893"/>
              <a:gd name="connsiteY11" fmla="*/ 866043 h 2140927"/>
              <a:gd name="connsiteX12" fmla="*/ 542192 w 4618893"/>
              <a:gd name="connsiteY12" fmla="*/ 866043 h 2140927"/>
              <a:gd name="connsiteX0" fmla="*/ 542192 w 4618893"/>
              <a:gd name="connsiteY0" fmla="*/ 895839 h 2170723"/>
              <a:gd name="connsiteX1" fmla="*/ 14654 w 4618893"/>
              <a:gd name="connsiteY1" fmla="*/ 1493716 h 2170723"/>
              <a:gd name="connsiteX2" fmla="*/ 454269 w 4618893"/>
              <a:gd name="connsiteY2" fmla="*/ 2082800 h 2170723"/>
              <a:gd name="connsiteX3" fmla="*/ 2036885 w 4618893"/>
              <a:gd name="connsiteY3" fmla="*/ 2021254 h 2170723"/>
              <a:gd name="connsiteX4" fmla="*/ 2350477 w 4618893"/>
              <a:gd name="connsiteY4" fmla="*/ 1566985 h 2170723"/>
              <a:gd name="connsiteX5" fmla="*/ 2960077 w 4618893"/>
              <a:gd name="connsiteY5" fmla="*/ 1566986 h 2170723"/>
              <a:gd name="connsiteX6" fmla="*/ 3223846 w 4618893"/>
              <a:gd name="connsiteY6" fmla="*/ 1950916 h 2170723"/>
              <a:gd name="connsiteX7" fmla="*/ 4437185 w 4618893"/>
              <a:gd name="connsiteY7" fmla="*/ 1906954 h 2170723"/>
              <a:gd name="connsiteX8" fmla="*/ 4314092 w 4618893"/>
              <a:gd name="connsiteY8" fmla="*/ 702408 h 2170723"/>
              <a:gd name="connsiteX9" fmla="*/ 2807677 w 4618893"/>
              <a:gd name="connsiteY9" fmla="*/ 881186 h 2170723"/>
              <a:gd name="connsiteX10" fmla="*/ 2655277 w 4618893"/>
              <a:gd name="connsiteY10" fmla="*/ 119185 h 2170723"/>
              <a:gd name="connsiteX11" fmla="*/ 1843454 w 4618893"/>
              <a:gd name="connsiteY11" fmla="*/ 166077 h 2170723"/>
              <a:gd name="connsiteX12" fmla="*/ 1852246 w 4618893"/>
              <a:gd name="connsiteY12" fmla="*/ 895839 h 2170723"/>
              <a:gd name="connsiteX13" fmla="*/ 542192 w 4618893"/>
              <a:gd name="connsiteY13" fmla="*/ 895839 h 2170723"/>
              <a:gd name="connsiteX0" fmla="*/ 542192 w 4755662"/>
              <a:gd name="connsiteY0" fmla="*/ 895839 h 2170723"/>
              <a:gd name="connsiteX1" fmla="*/ 14654 w 4755662"/>
              <a:gd name="connsiteY1" fmla="*/ 1493716 h 2170723"/>
              <a:gd name="connsiteX2" fmla="*/ 454269 w 4755662"/>
              <a:gd name="connsiteY2" fmla="*/ 2082800 h 2170723"/>
              <a:gd name="connsiteX3" fmla="*/ 2036885 w 4755662"/>
              <a:gd name="connsiteY3" fmla="*/ 2021254 h 2170723"/>
              <a:gd name="connsiteX4" fmla="*/ 2350477 w 4755662"/>
              <a:gd name="connsiteY4" fmla="*/ 1566985 h 2170723"/>
              <a:gd name="connsiteX5" fmla="*/ 2960077 w 4755662"/>
              <a:gd name="connsiteY5" fmla="*/ 1566986 h 2170723"/>
              <a:gd name="connsiteX6" fmla="*/ 3223846 w 4755662"/>
              <a:gd name="connsiteY6" fmla="*/ 1950916 h 2170723"/>
              <a:gd name="connsiteX7" fmla="*/ 4437185 w 4755662"/>
              <a:gd name="connsiteY7" fmla="*/ 1906954 h 2170723"/>
              <a:gd name="connsiteX8" fmla="*/ 4484077 w 4755662"/>
              <a:gd name="connsiteY8" fmla="*/ 957386 h 2170723"/>
              <a:gd name="connsiteX9" fmla="*/ 2807677 w 4755662"/>
              <a:gd name="connsiteY9" fmla="*/ 881186 h 2170723"/>
              <a:gd name="connsiteX10" fmla="*/ 2655277 w 4755662"/>
              <a:gd name="connsiteY10" fmla="*/ 119185 h 2170723"/>
              <a:gd name="connsiteX11" fmla="*/ 1843454 w 4755662"/>
              <a:gd name="connsiteY11" fmla="*/ 166077 h 2170723"/>
              <a:gd name="connsiteX12" fmla="*/ 1852246 w 4755662"/>
              <a:gd name="connsiteY12" fmla="*/ 895839 h 2170723"/>
              <a:gd name="connsiteX13" fmla="*/ 542192 w 4755662"/>
              <a:gd name="connsiteY13" fmla="*/ 895839 h 2170723"/>
              <a:gd name="connsiteX0" fmla="*/ 542192 w 4984261"/>
              <a:gd name="connsiteY0" fmla="*/ 895839 h 2170723"/>
              <a:gd name="connsiteX1" fmla="*/ 14654 w 4984261"/>
              <a:gd name="connsiteY1" fmla="*/ 1493716 h 2170723"/>
              <a:gd name="connsiteX2" fmla="*/ 454269 w 4984261"/>
              <a:gd name="connsiteY2" fmla="*/ 2082800 h 2170723"/>
              <a:gd name="connsiteX3" fmla="*/ 2036885 w 4984261"/>
              <a:gd name="connsiteY3" fmla="*/ 2021254 h 2170723"/>
              <a:gd name="connsiteX4" fmla="*/ 2350477 w 4984261"/>
              <a:gd name="connsiteY4" fmla="*/ 1566985 h 2170723"/>
              <a:gd name="connsiteX5" fmla="*/ 2960077 w 4984261"/>
              <a:gd name="connsiteY5" fmla="*/ 1566986 h 2170723"/>
              <a:gd name="connsiteX6" fmla="*/ 3223846 w 4984261"/>
              <a:gd name="connsiteY6" fmla="*/ 1950916 h 2170723"/>
              <a:gd name="connsiteX7" fmla="*/ 4437185 w 4984261"/>
              <a:gd name="connsiteY7" fmla="*/ 1906954 h 2170723"/>
              <a:gd name="connsiteX8" fmla="*/ 4712676 w 4984261"/>
              <a:gd name="connsiteY8" fmla="*/ 957386 h 2170723"/>
              <a:gd name="connsiteX9" fmla="*/ 2807677 w 4984261"/>
              <a:gd name="connsiteY9" fmla="*/ 881186 h 2170723"/>
              <a:gd name="connsiteX10" fmla="*/ 2655277 w 4984261"/>
              <a:gd name="connsiteY10" fmla="*/ 119185 h 2170723"/>
              <a:gd name="connsiteX11" fmla="*/ 1843454 w 4984261"/>
              <a:gd name="connsiteY11" fmla="*/ 166077 h 2170723"/>
              <a:gd name="connsiteX12" fmla="*/ 1852246 w 4984261"/>
              <a:gd name="connsiteY12" fmla="*/ 895839 h 2170723"/>
              <a:gd name="connsiteX13" fmla="*/ 542192 w 4984261"/>
              <a:gd name="connsiteY13" fmla="*/ 895839 h 2170723"/>
              <a:gd name="connsiteX0" fmla="*/ 542192 w 5030176"/>
              <a:gd name="connsiteY0" fmla="*/ 895839 h 2170723"/>
              <a:gd name="connsiteX1" fmla="*/ 14654 w 5030176"/>
              <a:gd name="connsiteY1" fmla="*/ 1493716 h 2170723"/>
              <a:gd name="connsiteX2" fmla="*/ 454269 w 5030176"/>
              <a:gd name="connsiteY2" fmla="*/ 2082800 h 2170723"/>
              <a:gd name="connsiteX3" fmla="*/ 2036885 w 5030176"/>
              <a:gd name="connsiteY3" fmla="*/ 2021254 h 2170723"/>
              <a:gd name="connsiteX4" fmla="*/ 2350477 w 5030176"/>
              <a:gd name="connsiteY4" fmla="*/ 1566985 h 2170723"/>
              <a:gd name="connsiteX5" fmla="*/ 2960077 w 5030176"/>
              <a:gd name="connsiteY5" fmla="*/ 1566986 h 2170723"/>
              <a:gd name="connsiteX6" fmla="*/ 3223846 w 5030176"/>
              <a:gd name="connsiteY6" fmla="*/ 1950916 h 2170723"/>
              <a:gd name="connsiteX7" fmla="*/ 4712676 w 5030176"/>
              <a:gd name="connsiteY7" fmla="*/ 1871786 h 2170723"/>
              <a:gd name="connsiteX8" fmla="*/ 4712676 w 5030176"/>
              <a:gd name="connsiteY8" fmla="*/ 957386 h 2170723"/>
              <a:gd name="connsiteX9" fmla="*/ 2807677 w 5030176"/>
              <a:gd name="connsiteY9" fmla="*/ 881186 h 2170723"/>
              <a:gd name="connsiteX10" fmla="*/ 2655277 w 5030176"/>
              <a:gd name="connsiteY10" fmla="*/ 119185 h 2170723"/>
              <a:gd name="connsiteX11" fmla="*/ 1843454 w 5030176"/>
              <a:gd name="connsiteY11" fmla="*/ 166077 h 2170723"/>
              <a:gd name="connsiteX12" fmla="*/ 1852246 w 5030176"/>
              <a:gd name="connsiteY12" fmla="*/ 895839 h 2170723"/>
              <a:gd name="connsiteX13" fmla="*/ 542192 w 5030176"/>
              <a:gd name="connsiteY13" fmla="*/ 895839 h 2170723"/>
              <a:gd name="connsiteX0" fmla="*/ 542192 w 5030176"/>
              <a:gd name="connsiteY0" fmla="*/ 895839 h 2170723"/>
              <a:gd name="connsiteX1" fmla="*/ 14654 w 5030176"/>
              <a:gd name="connsiteY1" fmla="*/ 1493716 h 2170723"/>
              <a:gd name="connsiteX2" fmla="*/ 454269 w 5030176"/>
              <a:gd name="connsiteY2" fmla="*/ 2082800 h 2170723"/>
              <a:gd name="connsiteX3" fmla="*/ 2036885 w 5030176"/>
              <a:gd name="connsiteY3" fmla="*/ 2021254 h 2170723"/>
              <a:gd name="connsiteX4" fmla="*/ 2350475 w 5030176"/>
              <a:gd name="connsiteY4" fmla="*/ 1490786 h 2170723"/>
              <a:gd name="connsiteX5" fmla="*/ 2960077 w 5030176"/>
              <a:gd name="connsiteY5" fmla="*/ 1566986 h 2170723"/>
              <a:gd name="connsiteX6" fmla="*/ 3223846 w 5030176"/>
              <a:gd name="connsiteY6" fmla="*/ 1950916 h 2170723"/>
              <a:gd name="connsiteX7" fmla="*/ 4712676 w 5030176"/>
              <a:gd name="connsiteY7" fmla="*/ 1871786 h 2170723"/>
              <a:gd name="connsiteX8" fmla="*/ 4712676 w 5030176"/>
              <a:gd name="connsiteY8" fmla="*/ 957386 h 2170723"/>
              <a:gd name="connsiteX9" fmla="*/ 2807677 w 5030176"/>
              <a:gd name="connsiteY9" fmla="*/ 881186 h 2170723"/>
              <a:gd name="connsiteX10" fmla="*/ 2655277 w 5030176"/>
              <a:gd name="connsiteY10" fmla="*/ 119185 h 2170723"/>
              <a:gd name="connsiteX11" fmla="*/ 1843454 w 5030176"/>
              <a:gd name="connsiteY11" fmla="*/ 166077 h 2170723"/>
              <a:gd name="connsiteX12" fmla="*/ 1852246 w 5030176"/>
              <a:gd name="connsiteY12" fmla="*/ 895839 h 2170723"/>
              <a:gd name="connsiteX13" fmla="*/ 542192 w 5030176"/>
              <a:gd name="connsiteY13" fmla="*/ 895839 h 2170723"/>
              <a:gd name="connsiteX0" fmla="*/ 542192 w 5030176"/>
              <a:gd name="connsiteY0" fmla="*/ 895839 h 2170723"/>
              <a:gd name="connsiteX1" fmla="*/ 14654 w 5030176"/>
              <a:gd name="connsiteY1" fmla="*/ 1493716 h 2170723"/>
              <a:gd name="connsiteX2" fmla="*/ 454269 w 5030176"/>
              <a:gd name="connsiteY2" fmla="*/ 2082800 h 2170723"/>
              <a:gd name="connsiteX3" fmla="*/ 2036885 w 5030176"/>
              <a:gd name="connsiteY3" fmla="*/ 2021254 h 2170723"/>
              <a:gd name="connsiteX4" fmla="*/ 2350475 w 5030176"/>
              <a:gd name="connsiteY4" fmla="*/ 1490786 h 2170723"/>
              <a:gd name="connsiteX5" fmla="*/ 2960075 w 5030176"/>
              <a:gd name="connsiteY5" fmla="*/ 1414586 h 2170723"/>
              <a:gd name="connsiteX6" fmla="*/ 3223846 w 5030176"/>
              <a:gd name="connsiteY6" fmla="*/ 1950916 h 2170723"/>
              <a:gd name="connsiteX7" fmla="*/ 4712676 w 5030176"/>
              <a:gd name="connsiteY7" fmla="*/ 1871786 h 2170723"/>
              <a:gd name="connsiteX8" fmla="*/ 4712676 w 5030176"/>
              <a:gd name="connsiteY8" fmla="*/ 957386 h 2170723"/>
              <a:gd name="connsiteX9" fmla="*/ 2807677 w 5030176"/>
              <a:gd name="connsiteY9" fmla="*/ 881186 h 2170723"/>
              <a:gd name="connsiteX10" fmla="*/ 2655277 w 5030176"/>
              <a:gd name="connsiteY10" fmla="*/ 119185 h 2170723"/>
              <a:gd name="connsiteX11" fmla="*/ 1843454 w 5030176"/>
              <a:gd name="connsiteY11" fmla="*/ 166077 h 2170723"/>
              <a:gd name="connsiteX12" fmla="*/ 1852246 w 5030176"/>
              <a:gd name="connsiteY12" fmla="*/ 895839 h 2170723"/>
              <a:gd name="connsiteX13" fmla="*/ 542192 w 5030176"/>
              <a:gd name="connsiteY13" fmla="*/ 895839 h 217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30176" h="2170723">
                <a:moveTo>
                  <a:pt x="542192" y="895839"/>
                </a:moveTo>
                <a:cubicBezTo>
                  <a:pt x="235927" y="995485"/>
                  <a:pt x="29308" y="1295889"/>
                  <a:pt x="14654" y="1493716"/>
                </a:cubicBezTo>
                <a:cubicBezTo>
                  <a:pt x="0" y="1691543"/>
                  <a:pt x="117231" y="1994877"/>
                  <a:pt x="454269" y="2082800"/>
                </a:cubicBezTo>
                <a:cubicBezTo>
                  <a:pt x="791307" y="2170723"/>
                  <a:pt x="1720851" y="2119923"/>
                  <a:pt x="2036885" y="2021254"/>
                </a:cubicBezTo>
                <a:cubicBezTo>
                  <a:pt x="2352919" y="1922585"/>
                  <a:pt x="2196610" y="1591897"/>
                  <a:pt x="2350475" y="1490786"/>
                </a:cubicBezTo>
                <a:cubicBezTo>
                  <a:pt x="2504340" y="1389675"/>
                  <a:pt x="2814513" y="1337898"/>
                  <a:pt x="2960075" y="1414586"/>
                </a:cubicBezTo>
                <a:cubicBezTo>
                  <a:pt x="3105637" y="1491274"/>
                  <a:pt x="2931746" y="1874716"/>
                  <a:pt x="3223846" y="1950916"/>
                </a:cubicBezTo>
                <a:cubicBezTo>
                  <a:pt x="3515946" y="2027116"/>
                  <a:pt x="4464538" y="2037374"/>
                  <a:pt x="4712676" y="1871786"/>
                </a:cubicBezTo>
                <a:cubicBezTo>
                  <a:pt x="4960814" y="1706198"/>
                  <a:pt x="5030176" y="1122486"/>
                  <a:pt x="4712676" y="957386"/>
                </a:cubicBezTo>
                <a:cubicBezTo>
                  <a:pt x="4395176" y="792286"/>
                  <a:pt x="3150577" y="1020886"/>
                  <a:pt x="2807677" y="881186"/>
                </a:cubicBezTo>
                <a:cubicBezTo>
                  <a:pt x="2464777" y="741486"/>
                  <a:pt x="2815981" y="238370"/>
                  <a:pt x="2655277" y="119185"/>
                </a:cubicBezTo>
                <a:cubicBezTo>
                  <a:pt x="2494573" y="0"/>
                  <a:pt x="1977292" y="36635"/>
                  <a:pt x="1843454" y="166077"/>
                </a:cubicBezTo>
                <a:cubicBezTo>
                  <a:pt x="1709616" y="295519"/>
                  <a:pt x="2064727" y="775677"/>
                  <a:pt x="1852246" y="895839"/>
                </a:cubicBezTo>
                <a:cubicBezTo>
                  <a:pt x="1639765" y="1016001"/>
                  <a:pt x="848457" y="796193"/>
                  <a:pt x="542192" y="895839"/>
                </a:cubicBezTo>
                <a:close/>
              </a:path>
            </a:pathLst>
          </a:cu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5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Search Example: </a:t>
            </a:r>
            <a:r>
              <a:rPr lang="en-US" dirty="0" smtClean="0"/>
              <a:t>Romania</a:t>
            </a:r>
            <a:r>
              <a:rPr lang="zh-CN" altLang="en-US" dirty="0" smtClean="0"/>
              <a:t>案例分析</a:t>
            </a:r>
            <a:endParaRPr 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600200"/>
            <a:ext cx="7315200" cy="4379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Searching with a Search </a:t>
            </a:r>
            <a:r>
              <a:rPr lang="en-US" dirty="0" smtClean="0"/>
              <a:t>Tree</a:t>
            </a:r>
            <a:r>
              <a:rPr lang="zh-CN" altLang="en-US" dirty="0" smtClean="0"/>
              <a:t>利用搜索树搜索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4114800"/>
            <a:ext cx="11201400" cy="198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Search</a:t>
            </a:r>
            <a:r>
              <a:rPr lang="zh-CN" altLang="en-US" dirty="0" smtClean="0"/>
              <a:t>搜索过程</a:t>
            </a:r>
            <a:r>
              <a:rPr lang="en-US" dirty="0" smtClean="0"/>
              <a:t>: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Expand out potential plans (tree nodes</a:t>
            </a:r>
            <a:r>
              <a:rPr lang="en-US" dirty="0" smtClean="0"/>
              <a:t>)</a:t>
            </a:r>
            <a:r>
              <a:rPr lang="zh-CN" altLang="en-US" dirty="0" smtClean="0"/>
              <a:t>展开潜在树节点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Maintain a </a:t>
            </a:r>
            <a:r>
              <a:rPr lang="en-US" dirty="0">
                <a:solidFill>
                  <a:srgbClr val="CC0000"/>
                </a:solidFill>
              </a:rPr>
              <a:t>fringe </a:t>
            </a:r>
            <a:r>
              <a:rPr lang="en-US" dirty="0"/>
              <a:t>of partial plans under </a:t>
            </a:r>
            <a:r>
              <a:rPr lang="en-US" dirty="0" smtClean="0"/>
              <a:t>consideration   </a:t>
            </a:r>
            <a:r>
              <a:rPr lang="zh-CN" altLang="en-US" dirty="0" smtClean="0"/>
              <a:t>额外维护一个待展开节点队列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Try to expand as few tree nodes as </a:t>
            </a:r>
            <a:r>
              <a:rPr lang="en-US" dirty="0" smtClean="0"/>
              <a:t>possible             </a:t>
            </a:r>
            <a:r>
              <a:rPr lang="zh-CN" altLang="en-US" dirty="0" smtClean="0"/>
              <a:t>展开的树节点尽量少</a:t>
            </a:r>
            <a:endParaRPr lang="en-US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0388" y="1676403"/>
            <a:ext cx="807243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25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0388" y="1690690"/>
            <a:ext cx="8072437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258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3" y="1690687"/>
            <a:ext cx="8072439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General Tree </a:t>
            </a:r>
            <a:r>
              <a:rPr lang="en-US" dirty="0" smtClean="0"/>
              <a:t>Search</a:t>
            </a:r>
            <a:r>
              <a:rPr lang="zh-CN" altLang="en-US" dirty="0" smtClean="0"/>
              <a:t>搜索树基本流程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438400" y="4114799"/>
            <a:ext cx="8610600" cy="2362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Important </a:t>
            </a:r>
            <a:r>
              <a:rPr lang="en-US" sz="2800" dirty="0" smtClean="0"/>
              <a:t>ideas</a:t>
            </a:r>
            <a:r>
              <a:rPr lang="zh-CN" altLang="en-US" sz="2800" dirty="0" smtClean="0"/>
              <a:t>关键</a:t>
            </a:r>
            <a:r>
              <a:rPr lang="en-US" sz="2800" dirty="0" smtClean="0"/>
              <a:t>:</a:t>
            </a:r>
            <a:endParaRPr lang="en-US" sz="28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Fringe </a:t>
            </a:r>
            <a:r>
              <a:rPr lang="zh-CN" altLang="en-US" sz="2400" dirty="0" smtClean="0"/>
              <a:t>额外队列</a:t>
            </a:r>
            <a:endParaRPr 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Expansion </a:t>
            </a:r>
            <a:r>
              <a:rPr lang="zh-CN" altLang="en-US" sz="2400" dirty="0" smtClean="0"/>
              <a:t>展开</a:t>
            </a:r>
            <a:endParaRPr 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Exploration </a:t>
            </a:r>
            <a:r>
              <a:rPr lang="en-US" sz="2400" dirty="0" smtClean="0"/>
              <a:t>strategy </a:t>
            </a:r>
            <a:r>
              <a:rPr lang="zh-CN" altLang="en-US" sz="2400" dirty="0" smtClean="0"/>
              <a:t>探索策略</a:t>
            </a:r>
            <a:endParaRPr lang="en-US" sz="2400" dirty="0"/>
          </a:p>
          <a:p>
            <a:pPr lvl="3">
              <a:lnSpc>
                <a:spcPct val="80000"/>
              </a:lnSpc>
            </a:pPr>
            <a:endParaRPr lang="en-US" sz="16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Main </a:t>
            </a:r>
            <a:r>
              <a:rPr lang="en-US" sz="2800" dirty="0" smtClean="0"/>
              <a:t>question</a:t>
            </a:r>
            <a:r>
              <a:rPr lang="zh-CN" altLang="en-US" sz="2800" dirty="0" smtClean="0"/>
              <a:t>关键问题</a:t>
            </a:r>
            <a:r>
              <a:rPr lang="en-US" sz="2800" dirty="0" smtClean="0"/>
              <a:t>: </a:t>
            </a:r>
            <a:r>
              <a:rPr lang="en-US" sz="2800" dirty="0"/>
              <a:t>which fringe nodes to explore</a:t>
            </a:r>
            <a:r>
              <a:rPr lang="en-US" sz="2800" dirty="0" smtClean="0"/>
              <a:t>?</a:t>
            </a:r>
            <a:r>
              <a:rPr lang="zh-CN" altLang="en-US" sz="2800" dirty="0" smtClean="0"/>
              <a:t>如何选择下一个展开节点</a:t>
            </a:r>
            <a:endParaRPr lang="en-US" sz="2800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0139" y="1371603"/>
            <a:ext cx="7459663" cy="249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402" y="1981201"/>
            <a:ext cx="5791198" cy="4343399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Today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3"/>
            <a:ext cx="9499600" cy="472916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Agents that Plan </a:t>
            </a:r>
            <a:r>
              <a:rPr lang="en-US" dirty="0" smtClean="0"/>
              <a:t>Ahead</a:t>
            </a:r>
            <a:r>
              <a:rPr lang="zh-CN" altLang="en-US" dirty="0" smtClean="0"/>
              <a:t>代理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Search </a:t>
            </a:r>
            <a:r>
              <a:rPr lang="en-US" dirty="0" smtClean="0"/>
              <a:t>Problems</a:t>
            </a:r>
            <a:r>
              <a:rPr lang="zh-CN" altLang="en-US" dirty="0" smtClean="0"/>
              <a:t>搜索问题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Uninformed Search </a:t>
            </a:r>
            <a:r>
              <a:rPr lang="en-US" dirty="0" smtClean="0"/>
              <a:t>Methods</a:t>
            </a:r>
            <a:r>
              <a:rPr lang="zh-CN" altLang="en-US" dirty="0" smtClean="0"/>
              <a:t>盲搜索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sz="400" dirty="0"/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Depth-First </a:t>
            </a:r>
            <a:r>
              <a:rPr lang="en-US" dirty="0" smtClean="0"/>
              <a:t>Search</a:t>
            </a:r>
            <a:r>
              <a:rPr lang="zh-CN" altLang="en-US" dirty="0" smtClean="0"/>
              <a:t>深度优先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endParaRPr lang="en-US" sz="400" dirty="0"/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Breadth-First </a:t>
            </a:r>
            <a:r>
              <a:rPr lang="en-US" dirty="0" smtClean="0"/>
              <a:t>Search</a:t>
            </a:r>
            <a:r>
              <a:rPr lang="zh-CN" altLang="en-US" dirty="0" smtClean="0"/>
              <a:t>宽度优先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endParaRPr lang="en-US" sz="400" dirty="0"/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Uniform-Cost </a:t>
            </a:r>
            <a:r>
              <a:rPr lang="en-US" dirty="0" smtClean="0"/>
              <a:t>Search</a:t>
            </a:r>
            <a:r>
              <a:rPr lang="zh-CN" altLang="en-US" dirty="0" smtClean="0"/>
              <a:t>一致代价搜索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Example: Tree Search</a:t>
            </a:r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3" y="3371851"/>
            <a:ext cx="121919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grpSp>
        <p:nvGrpSpPr>
          <p:cNvPr id="16388" name="Group 4"/>
          <p:cNvGrpSpPr>
            <a:grpSpLocks/>
          </p:cNvGrpSpPr>
          <p:nvPr/>
        </p:nvGrpSpPr>
        <p:grpSpPr bwMode="auto">
          <a:xfrm>
            <a:off x="4491037" y="1355725"/>
            <a:ext cx="3205163" cy="1768475"/>
            <a:chOff x="816" y="1056"/>
            <a:chExt cx="4176" cy="2304"/>
          </a:xfrm>
        </p:grpSpPr>
        <p:grpSp>
          <p:nvGrpSpPr>
            <p:cNvPr id="16389" name="Group 5"/>
            <p:cNvGrpSpPr>
              <a:grpSpLocks/>
            </p:cNvGrpSpPr>
            <p:nvPr/>
          </p:nvGrpSpPr>
          <p:grpSpPr bwMode="auto">
            <a:xfrm>
              <a:off x="816" y="1056"/>
              <a:ext cx="4176" cy="2304"/>
              <a:chOff x="336" y="576"/>
              <a:chExt cx="4848" cy="2784"/>
            </a:xfrm>
          </p:grpSpPr>
          <p:sp>
            <p:nvSpPr>
              <p:cNvPr id="16391" name="AutoShape 6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S</a:t>
                </a:r>
              </a:p>
            </p:txBody>
          </p:sp>
          <p:sp>
            <p:nvSpPr>
              <p:cNvPr id="16392" name="AutoShape 7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G</a:t>
                </a:r>
              </a:p>
            </p:txBody>
          </p:sp>
          <p:sp>
            <p:nvSpPr>
              <p:cNvPr id="16393" name="AutoShape 8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d</a:t>
                </a:r>
              </a:p>
            </p:txBody>
          </p:sp>
          <p:sp>
            <p:nvSpPr>
              <p:cNvPr id="16394" name="AutoShape 9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b</a:t>
                </a:r>
              </a:p>
            </p:txBody>
          </p:sp>
          <p:sp>
            <p:nvSpPr>
              <p:cNvPr id="16395" name="AutoShape 10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p</a:t>
                </a:r>
              </a:p>
            </p:txBody>
          </p:sp>
          <p:sp>
            <p:nvSpPr>
              <p:cNvPr id="16396" name="AutoShape 11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q</a:t>
                </a:r>
              </a:p>
            </p:txBody>
          </p:sp>
          <p:sp>
            <p:nvSpPr>
              <p:cNvPr id="16397" name="AutoShape 12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c</a:t>
                </a:r>
              </a:p>
            </p:txBody>
          </p:sp>
          <p:sp>
            <p:nvSpPr>
              <p:cNvPr id="16398" name="AutoShape 13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e</a:t>
                </a:r>
              </a:p>
            </p:txBody>
          </p:sp>
          <p:sp>
            <p:nvSpPr>
              <p:cNvPr id="16399" name="AutoShape 14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h</a:t>
                </a:r>
              </a:p>
            </p:txBody>
          </p:sp>
          <p:sp>
            <p:nvSpPr>
              <p:cNvPr id="16400" name="AutoShape 15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a</a:t>
                </a:r>
              </a:p>
            </p:txBody>
          </p:sp>
          <p:sp>
            <p:nvSpPr>
              <p:cNvPr id="16401" name="AutoShape 16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f</a:t>
                </a:r>
              </a:p>
            </p:txBody>
          </p:sp>
          <p:sp>
            <p:nvSpPr>
              <p:cNvPr id="16402" name="AutoShape 17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r</a:t>
                </a:r>
              </a:p>
            </p:txBody>
          </p:sp>
          <p:cxnSp>
            <p:nvCxnSpPr>
              <p:cNvPr id="16403" name="AutoShape 18"/>
              <p:cNvCxnSpPr>
                <a:cxnSpLocks noChangeShapeType="1"/>
                <a:stCxn id="16391" idx="5"/>
                <a:endCxn id="16395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04" name="AutoShape 19"/>
              <p:cNvCxnSpPr>
                <a:cxnSpLocks noChangeShapeType="1"/>
                <a:stCxn id="16395" idx="5"/>
                <a:endCxn id="16396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05" name="AutoShape 20"/>
              <p:cNvCxnSpPr>
                <a:cxnSpLocks noChangeShapeType="1"/>
                <a:stCxn id="16399" idx="3"/>
                <a:endCxn id="16396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06" name="AutoShape 21"/>
              <p:cNvCxnSpPr>
                <a:cxnSpLocks noChangeShapeType="1"/>
                <a:stCxn id="16399" idx="2"/>
                <a:endCxn id="16395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07" name="AutoShape 22"/>
              <p:cNvCxnSpPr>
                <a:cxnSpLocks noChangeShapeType="1"/>
                <a:stCxn id="16398" idx="4"/>
                <a:endCxn id="16399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08" name="AutoShape 23"/>
              <p:cNvCxnSpPr>
                <a:cxnSpLocks noChangeShapeType="1"/>
                <a:stCxn id="16398" idx="5"/>
                <a:endCxn id="16402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09" name="AutoShape 24"/>
              <p:cNvCxnSpPr>
                <a:cxnSpLocks noChangeShapeType="1"/>
                <a:stCxn id="16402" idx="0"/>
                <a:endCxn id="16401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10" name="AutoShape 25"/>
              <p:cNvCxnSpPr>
                <a:cxnSpLocks noChangeShapeType="1"/>
                <a:stCxn id="16401" idx="0"/>
                <a:endCxn id="16392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11" name="AutoShape 26"/>
              <p:cNvCxnSpPr>
                <a:cxnSpLocks noChangeShapeType="1"/>
                <a:stCxn id="16391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12" name="AutoShape 27"/>
              <p:cNvCxnSpPr>
                <a:cxnSpLocks noChangeShapeType="1"/>
                <a:stCxn id="16393" idx="1"/>
                <a:endCxn id="16394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13" name="AutoShape 28"/>
              <p:cNvCxnSpPr>
                <a:cxnSpLocks noChangeShapeType="1"/>
                <a:endCxn id="16400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14" name="AutoShape 29"/>
              <p:cNvCxnSpPr>
                <a:cxnSpLocks noChangeShapeType="1"/>
                <a:stCxn id="16397" idx="2"/>
                <a:endCxn id="16400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15" name="AutoShape 30"/>
              <p:cNvCxnSpPr>
                <a:cxnSpLocks noChangeShapeType="1"/>
                <a:stCxn id="16393" idx="7"/>
                <a:endCxn id="16397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16" name="AutoShape 31"/>
              <p:cNvCxnSpPr>
                <a:cxnSpLocks noChangeShapeType="1"/>
                <a:stCxn id="16393" idx="6"/>
                <a:endCxn id="16398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17" name="AutoShape 32"/>
              <p:cNvCxnSpPr>
                <a:cxnSpLocks noChangeShapeType="1"/>
                <a:stCxn id="16401" idx="1"/>
                <a:endCxn id="16397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18" name="AutoShape 33"/>
              <p:cNvCxnSpPr>
                <a:cxnSpLocks noChangeShapeType="1"/>
                <a:stCxn id="16391" idx="6"/>
                <a:endCxn id="16398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16390" name="AutoShape 34"/>
            <p:cNvCxnSpPr>
              <a:cxnSpLocks noChangeShapeType="1"/>
              <a:stCxn id="16396" idx="6"/>
              <a:endCxn id="16402" idx="2"/>
            </p:cNvCxnSpPr>
            <p:nvPr/>
          </p:nvCxnSpPr>
          <p:spPr bwMode="auto">
            <a:xfrm flipV="1">
              <a:off x="2966" y="3043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Example: Tree Search</a:t>
            </a:r>
          </a:p>
        </p:txBody>
      </p:sp>
      <p:cxnSp>
        <p:nvCxnSpPr>
          <p:cNvPr id="19601" name="AutoShape 11"/>
          <p:cNvCxnSpPr>
            <a:cxnSpLocks noChangeShapeType="1"/>
            <a:stCxn id="19597" idx="2"/>
          </p:cNvCxnSpPr>
          <p:nvPr/>
        </p:nvCxnSpPr>
        <p:spPr bwMode="auto">
          <a:xfrm flipH="1">
            <a:off x="723900" y="4299859"/>
            <a:ext cx="533400" cy="1115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602" name="AutoShape 12"/>
          <p:cNvCxnSpPr>
            <a:cxnSpLocks noChangeShapeType="1"/>
            <a:stCxn id="19597" idx="2"/>
          </p:cNvCxnSpPr>
          <p:nvPr/>
        </p:nvCxnSpPr>
        <p:spPr bwMode="auto">
          <a:xfrm>
            <a:off x="1257300" y="4299859"/>
            <a:ext cx="152400" cy="1115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19491" name="Group 19490"/>
          <p:cNvGrpSpPr/>
          <p:nvPr/>
        </p:nvGrpSpPr>
        <p:grpSpPr>
          <a:xfrm>
            <a:off x="533400" y="4781022"/>
            <a:ext cx="1066800" cy="535556"/>
            <a:chOff x="3124200" y="4781022"/>
            <a:chExt cx="1066800" cy="535556"/>
          </a:xfrm>
        </p:grpSpPr>
        <p:sp>
          <p:nvSpPr>
            <p:cNvPr id="19595" name="Text Box 5"/>
            <p:cNvSpPr txBox="1">
              <a:spLocks noChangeArrowheads="1"/>
            </p:cNvSpPr>
            <p:nvPr/>
          </p:nvSpPr>
          <p:spPr bwMode="auto">
            <a:xfrm>
              <a:off x="3124200" y="4946989"/>
              <a:ext cx="381000" cy="369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 dirty="0"/>
                <a:t>a</a:t>
              </a:r>
            </a:p>
          </p:txBody>
        </p:sp>
        <p:sp>
          <p:nvSpPr>
            <p:cNvPr id="19599" name="Text Box 9"/>
            <p:cNvSpPr txBox="1">
              <a:spLocks noChangeArrowheads="1"/>
            </p:cNvSpPr>
            <p:nvPr/>
          </p:nvSpPr>
          <p:spPr bwMode="auto">
            <a:xfrm>
              <a:off x="3810000" y="4946989"/>
              <a:ext cx="381000" cy="369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cxnSp>
          <p:nvCxnSpPr>
            <p:cNvPr id="19603" name="AutoShape 13"/>
            <p:cNvCxnSpPr>
              <a:cxnSpLocks noChangeShapeType="1"/>
              <a:endCxn id="19595" idx="0"/>
            </p:cNvCxnSpPr>
            <p:nvPr/>
          </p:nvCxnSpPr>
          <p:spPr bwMode="auto">
            <a:xfrm>
              <a:off x="3314700" y="4781022"/>
              <a:ext cx="0" cy="16596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04" name="AutoShape 14"/>
            <p:cNvCxnSpPr>
              <a:cxnSpLocks noChangeShapeType="1"/>
              <a:endCxn id="19599" idx="0"/>
            </p:cNvCxnSpPr>
            <p:nvPr/>
          </p:nvCxnSpPr>
          <p:spPr bwMode="auto">
            <a:xfrm>
              <a:off x="4000500" y="4781022"/>
              <a:ext cx="0" cy="16596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9633" name="Text Box 17"/>
          <p:cNvSpPr txBox="1">
            <a:spLocks noChangeArrowheads="1"/>
          </p:cNvSpPr>
          <p:nvPr/>
        </p:nvSpPr>
        <p:spPr bwMode="auto">
          <a:xfrm>
            <a:off x="3276600" y="4934436"/>
            <a:ext cx="381000" cy="36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 dirty="0"/>
              <a:t>p</a:t>
            </a:r>
          </a:p>
        </p:txBody>
      </p:sp>
      <p:sp>
        <p:nvSpPr>
          <p:cNvPr id="19638" name="Text Box 22"/>
          <p:cNvSpPr txBox="1">
            <a:spLocks noChangeArrowheads="1"/>
          </p:cNvSpPr>
          <p:nvPr/>
        </p:nvSpPr>
        <p:spPr bwMode="auto">
          <a:xfrm>
            <a:off x="3276600" y="5415600"/>
            <a:ext cx="381000" cy="36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 dirty="0"/>
              <a:t>q</a:t>
            </a:r>
          </a:p>
        </p:txBody>
      </p:sp>
      <p:grpSp>
        <p:nvGrpSpPr>
          <p:cNvPr id="19488" name="Group 19487"/>
          <p:cNvGrpSpPr/>
          <p:nvPr/>
        </p:nvGrpSpPr>
        <p:grpSpPr>
          <a:xfrm>
            <a:off x="3390900" y="4232914"/>
            <a:ext cx="1638300" cy="2020886"/>
            <a:chOff x="5981700" y="4232914"/>
            <a:chExt cx="1638300" cy="2020886"/>
          </a:xfrm>
        </p:grpSpPr>
        <p:sp>
          <p:nvSpPr>
            <p:cNvPr id="19634" name="Text Box 18"/>
            <p:cNvSpPr txBox="1">
              <a:spLocks noChangeArrowheads="1"/>
            </p:cNvSpPr>
            <p:nvPr/>
          </p:nvSpPr>
          <p:spPr bwMode="auto">
            <a:xfrm>
              <a:off x="6096000" y="4398881"/>
              <a:ext cx="381000" cy="369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h</a:t>
              </a:r>
            </a:p>
          </p:txBody>
        </p:sp>
        <p:sp>
          <p:nvSpPr>
            <p:cNvPr id="19635" name="Text Box 19"/>
            <p:cNvSpPr txBox="1">
              <a:spLocks noChangeArrowheads="1"/>
            </p:cNvSpPr>
            <p:nvPr/>
          </p:nvSpPr>
          <p:spPr bwMode="auto">
            <a:xfrm>
              <a:off x="6781800" y="4934436"/>
              <a:ext cx="381000" cy="369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f</a:t>
              </a:r>
            </a:p>
          </p:txBody>
        </p:sp>
        <p:sp>
          <p:nvSpPr>
            <p:cNvPr id="19636" name="Text Box 20"/>
            <p:cNvSpPr txBox="1">
              <a:spLocks noChangeArrowheads="1"/>
            </p:cNvSpPr>
            <p:nvPr/>
          </p:nvSpPr>
          <p:spPr bwMode="auto">
            <a:xfrm>
              <a:off x="6781800" y="4398881"/>
              <a:ext cx="381000" cy="369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r</a:t>
              </a:r>
            </a:p>
          </p:txBody>
        </p:sp>
        <p:sp>
          <p:nvSpPr>
            <p:cNvPr id="19637" name="Text Box 21"/>
            <p:cNvSpPr txBox="1">
              <a:spLocks noChangeArrowheads="1"/>
            </p:cNvSpPr>
            <p:nvPr/>
          </p:nvSpPr>
          <p:spPr bwMode="auto">
            <a:xfrm>
              <a:off x="6324600" y="4934436"/>
              <a:ext cx="381000" cy="369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q</a:t>
              </a:r>
            </a:p>
          </p:txBody>
        </p:sp>
        <p:sp>
          <p:nvSpPr>
            <p:cNvPr id="19639" name="Text Box 23"/>
            <p:cNvSpPr txBox="1">
              <a:spLocks noChangeArrowheads="1"/>
            </p:cNvSpPr>
            <p:nvPr/>
          </p:nvSpPr>
          <p:spPr bwMode="auto">
            <a:xfrm>
              <a:off x="6553200" y="5415600"/>
              <a:ext cx="381000" cy="369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c</a:t>
              </a:r>
            </a:p>
          </p:txBody>
        </p:sp>
        <p:sp>
          <p:nvSpPr>
            <p:cNvPr id="19640" name="Text Box 24"/>
            <p:cNvSpPr txBox="1">
              <a:spLocks noChangeArrowheads="1"/>
            </p:cNvSpPr>
            <p:nvPr/>
          </p:nvSpPr>
          <p:spPr bwMode="auto">
            <a:xfrm>
              <a:off x="6858000" y="5469992"/>
              <a:ext cx="762000" cy="338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/>
                <a:t>G</a:t>
              </a:r>
            </a:p>
          </p:txBody>
        </p:sp>
        <p:sp>
          <p:nvSpPr>
            <p:cNvPr id="19641" name="Text Box 25"/>
            <p:cNvSpPr txBox="1">
              <a:spLocks noChangeArrowheads="1"/>
            </p:cNvSpPr>
            <p:nvPr/>
          </p:nvSpPr>
          <p:spPr bwMode="auto">
            <a:xfrm>
              <a:off x="6553200" y="5884211"/>
              <a:ext cx="381000" cy="369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cxnSp>
          <p:nvCxnSpPr>
            <p:cNvPr id="19642" name="AutoShape 26"/>
            <p:cNvCxnSpPr>
              <a:cxnSpLocks noChangeShapeType="1"/>
              <a:stCxn id="19632" idx="2"/>
              <a:endCxn id="19634" idx="0"/>
            </p:cNvCxnSpPr>
            <p:nvPr/>
          </p:nvCxnSpPr>
          <p:spPr bwMode="auto">
            <a:xfrm flipH="1">
              <a:off x="6286500" y="4232914"/>
              <a:ext cx="381000" cy="16596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43" name="AutoShape 27"/>
            <p:cNvCxnSpPr>
              <a:cxnSpLocks noChangeShapeType="1"/>
              <a:stCxn id="19632" idx="2"/>
              <a:endCxn id="19636" idx="0"/>
            </p:cNvCxnSpPr>
            <p:nvPr/>
          </p:nvCxnSpPr>
          <p:spPr bwMode="auto">
            <a:xfrm>
              <a:off x="6667500" y="4232914"/>
              <a:ext cx="304800" cy="16596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44" name="AutoShape 28"/>
            <p:cNvCxnSpPr>
              <a:cxnSpLocks noChangeShapeType="1"/>
              <a:stCxn id="19634" idx="2"/>
              <a:endCxn id="19633" idx="0"/>
            </p:cNvCxnSpPr>
            <p:nvPr/>
          </p:nvCxnSpPr>
          <p:spPr bwMode="auto">
            <a:xfrm flipH="1">
              <a:off x="5981700" y="4768470"/>
              <a:ext cx="304800" cy="16596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45" name="AutoShape 29"/>
            <p:cNvCxnSpPr>
              <a:cxnSpLocks noChangeShapeType="1"/>
              <a:stCxn id="19634" idx="2"/>
              <a:endCxn id="19637" idx="0"/>
            </p:cNvCxnSpPr>
            <p:nvPr/>
          </p:nvCxnSpPr>
          <p:spPr bwMode="auto">
            <a:xfrm>
              <a:off x="6286500" y="4768470"/>
              <a:ext cx="228600" cy="16596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46" name="AutoShape 30"/>
            <p:cNvCxnSpPr>
              <a:cxnSpLocks noChangeShapeType="1"/>
              <a:stCxn id="19636" idx="2"/>
              <a:endCxn id="19635" idx="0"/>
            </p:cNvCxnSpPr>
            <p:nvPr/>
          </p:nvCxnSpPr>
          <p:spPr bwMode="auto">
            <a:xfrm>
              <a:off x="6972300" y="4768470"/>
              <a:ext cx="0" cy="16596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47" name="AutoShape 31"/>
            <p:cNvCxnSpPr>
              <a:cxnSpLocks noChangeShapeType="1"/>
              <a:stCxn id="19633" idx="2"/>
              <a:endCxn id="19638" idx="0"/>
            </p:cNvCxnSpPr>
            <p:nvPr/>
          </p:nvCxnSpPr>
          <p:spPr bwMode="auto">
            <a:xfrm>
              <a:off x="5981700" y="5304025"/>
              <a:ext cx="0" cy="1115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48" name="AutoShape 32"/>
            <p:cNvCxnSpPr>
              <a:cxnSpLocks noChangeShapeType="1"/>
              <a:stCxn id="19635" idx="2"/>
              <a:endCxn id="19639" idx="0"/>
            </p:cNvCxnSpPr>
            <p:nvPr/>
          </p:nvCxnSpPr>
          <p:spPr bwMode="auto">
            <a:xfrm flipH="1">
              <a:off x="6743700" y="5304026"/>
              <a:ext cx="228600" cy="11157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49" name="AutoShape 33"/>
            <p:cNvCxnSpPr>
              <a:cxnSpLocks noChangeShapeType="1"/>
              <a:stCxn id="19635" idx="2"/>
              <a:endCxn id="19640" idx="0"/>
            </p:cNvCxnSpPr>
            <p:nvPr/>
          </p:nvCxnSpPr>
          <p:spPr bwMode="auto">
            <a:xfrm>
              <a:off x="6972300" y="5304026"/>
              <a:ext cx="266700" cy="16596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50" name="AutoShape 34"/>
            <p:cNvCxnSpPr>
              <a:cxnSpLocks noChangeShapeType="1"/>
              <a:stCxn id="19639" idx="2"/>
              <a:endCxn id="19641" idx="0"/>
            </p:cNvCxnSpPr>
            <p:nvPr/>
          </p:nvCxnSpPr>
          <p:spPr bwMode="auto">
            <a:xfrm>
              <a:off x="6743700" y="5785189"/>
              <a:ext cx="0" cy="9902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31" name="Group 30"/>
          <p:cNvGrpSpPr/>
          <p:nvPr/>
        </p:nvGrpSpPr>
        <p:grpSpPr>
          <a:xfrm>
            <a:off x="5638800" y="4232914"/>
            <a:ext cx="381000" cy="493716"/>
            <a:chOff x="8229600" y="4232914"/>
            <a:chExt cx="381000" cy="493716"/>
          </a:xfrm>
        </p:grpSpPr>
        <p:sp>
          <p:nvSpPr>
            <p:cNvPr id="19606" name="Text Box 35"/>
            <p:cNvSpPr txBox="1">
              <a:spLocks noChangeArrowheads="1"/>
            </p:cNvSpPr>
            <p:nvPr/>
          </p:nvSpPr>
          <p:spPr bwMode="auto">
            <a:xfrm>
              <a:off x="8229600" y="4357041"/>
              <a:ext cx="381000" cy="369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q</a:t>
              </a:r>
            </a:p>
          </p:txBody>
        </p:sp>
        <p:cxnSp>
          <p:nvCxnSpPr>
            <p:cNvPr id="19607" name="AutoShape 36"/>
            <p:cNvCxnSpPr>
              <a:cxnSpLocks noChangeShapeType="1"/>
              <a:stCxn id="19598" idx="2"/>
              <a:endCxn id="19606" idx="0"/>
            </p:cNvCxnSpPr>
            <p:nvPr/>
          </p:nvCxnSpPr>
          <p:spPr bwMode="auto">
            <a:xfrm>
              <a:off x="8420100" y="4232914"/>
              <a:ext cx="0" cy="12412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19623" name="AutoShape 48"/>
          <p:cNvCxnSpPr>
            <a:cxnSpLocks noChangeShapeType="1"/>
            <a:stCxn id="19613" idx="2"/>
            <a:endCxn id="19615" idx="0"/>
          </p:cNvCxnSpPr>
          <p:nvPr/>
        </p:nvCxnSpPr>
        <p:spPr bwMode="auto">
          <a:xfrm flipH="1">
            <a:off x="1866900" y="4768470"/>
            <a:ext cx="381000" cy="16596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624" name="AutoShape 49"/>
          <p:cNvCxnSpPr>
            <a:cxnSpLocks noChangeShapeType="1"/>
            <a:stCxn id="19613" idx="2"/>
            <a:endCxn id="19617" idx="0"/>
          </p:cNvCxnSpPr>
          <p:nvPr/>
        </p:nvCxnSpPr>
        <p:spPr bwMode="auto">
          <a:xfrm>
            <a:off x="2247900" y="4768470"/>
            <a:ext cx="304800" cy="16596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19492" name="Group 19491"/>
          <p:cNvGrpSpPr/>
          <p:nvPr/>
        </p:nvGrpSpPr>
        <p:grpSpPr>
          <a:xfrm>
            <a:off x="1866900" y="5304026"/>
            <a:ext cx="419100" cy="535555"/>
            <a:chOff x="4457700" y="5304026"/>
            <a:chExt cx="419100" cy="535555"/>
          </a:xfrm>
        </p:grpSpPr>
        <p:sp>
          <p:nvSpPr>
            <p:cNvPr id="19618" name="Text Box 43"/>
            <p:cNvSpPr txBox="1">
              <a:spLocks noChangeArrowheads="1"/>
            </p:cNvSpPr>
            <p:nvPr/>
          </p:nvSpPr>
          <p:spPr bwMode="auto">
            <a:xfrm>
              <a:off x="4495800" y="5469992"/>
              <a:ext cx="381000" cy="369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 dirty="0"/>
                <a:t>q</a:t>
              </a:r>
            </a:p>
          </p:txBody>
        </p:sp>
        <p:cxnSp>
          <p:nvCxnSpPr>
            <p:cNvPr id="19626" name="AutoShape 51"/>
            <p:cNvCxnSpPr>
              <a:cxnSpLocks noChangeShapeType="1"/>
              <a:stCxn id="19615" idx="2"/>
              <a:endCxn id="19618" idx="0"/>
            </p:cNvCxnSpPr>
            <p:nvPr/>
          </p:nvCxnSpPr>
          <p:spPr bwMode="auto">
            <a:xfrm>
              <a:off x="4457700" y="5304026"/>
              <a:ext cx="228600" cy="16596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19627" name="AutoShape 52"/>
          <p:cNvCxnSpPr>
            <a:cxnSpLocks noChangeShapeType="1"/>
            <a:stCxn id="19617" idx="2"/>
            <a:endCxn id="19616" idx="0"/>
          </p:cNvCxnSpPr>
          <p:nvPr/>
        </p:nvCxnSpPr>
        <p:spPr bwMode="auto">
          <a:xfrm>
            <a:off x="2552700" y="5304026"/>
            <a:ext cx="0" cy="16596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19493" name="Group 19492"/>
          <p:cNvGrpSpPr/>
          <p:nvPr/>
        </p:nvGrpSpPr>
        <p:grpSpPr>
          <a:xfrm>
            <a:off x="1447800" y="5304026"/>
            <a:ext cx="419100" cy="1016719"/>
            <a:chOff x="4038600" y="5304026"/>
            <a:chExt cx="419100" cy="1016719"/>
          </a:xfrm>
        </p:grpSpPr>
        <p:sp>
          <p:nvSpPr>
            <p:cNvPr id="19614" name="Text Box 39"/>
            <p:cNvSpPr txBox="1">
              <a:spLocks noChangeArrowheads="1"/>
            </p:cNvSpPr>
            <p:nvPr/>
          </p:nvSpPr>
          <p:spPr bwMode="auto">
            <a:xfrm>
              <a:off x="4038600" y="5469992"/>
              <a:ext cx="381000" cy="369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 dirty="0"/>
                <a:t>p</a:t>
              </a:r>
            </a:p>
          </p:txBody>
        </p:sp>
        <p:sp>
          <p:nvSpPr>
            <p:cNvPr id="19619" name="Text Box 44"/>
            <p:cNvSpPr txBox="1">
              <a:spLocks noChangeArrowheads="1"/>
            </p:cNvSpPr>
            <p:nvPr/>
          </p:nvSpPr>
          <p:spPr bwMode="auto">
            <a:xfrm>
              <a:off x="4038600" y="5951156"/>
              <a:ext cx="381000" cy="369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q</a:t>
              </a:r>
            </a:p>
          </p:txBody>
        </p:sp>
        <p:cxnSp>
          <p:nvCxnSpPr>
            <p:cNvPr id="19625" name="AutoShape 50"/>
            <p:cNvCxnSpPr>
              <a:cxnSpLocks noChangeShapeType="1"/>
              <a:stCxn id="19615" idx="2"/>
              <a:endCxn id="19614" idx="0"/>
            </p:cNvCxnSpPr>
            <p:nvPr/>
          </p:nvCxnSpPr>
          <p:spPr bwMode="auto">
            <a:xfrm flipH="1">
              <a:off x="4229100" y="5304026"/>
              <a:ext cx="228600" cy="16596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28" name="AutoShape 53"/>
            <p:cNvCxnSpPr>
              <a:cxnSpLocks noChangeShapeType="1"/>
              <a:stCxn id="19614" idx="2"/>
              <a:endCxn id="19619" idx="0"/>
            </p:cNvCxnSpPr>
            <p:nvPr/>
          </p:nvCxnSpPr>
          <p:spPr bwMode="auto">
            <a:xfrm>
              <a:off x="4229100" y="5839582"/>
              <a:ext cx="0" cy="11157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19629" name="AutoShape 54"/>
          <p:cNvCxnSpPr>
            <a:cxnSpLocks noChangeShapeType="1"/>
            <a:stCxn id="19616" idx="2"/>
            <a:endCxn id="19620" idx="0"/>
          </p:cNvCxnSpPr>
          <p:nvPr/>
        </p:nvCxnSpPr>
        <p:spPr bwMode="auto">
          <a:xfrm flipH="1">
            <a:off x="2324100" y="5839582"/>
            <a:ext cx="228600" cy="1115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630" name="AutoShape 55"/>
          <p:cNvCxnSpPr>
            <a:cxnSpLocks noChangeShapeType="1"/>
            <a:stCxn id="19616" idx="2"/>
            <a:endCxn id="19621" idx="0"/>
          </p:cNvCxnSpPr>
          <p:nvPr/>
        </p:nvCxnSpPr>
        <p:spPr bwMode="auto">
          <a:xfrm>
            <a:off x="2552700" y="5839582"/>
            <a:ext cx="266700" cy="16596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19490" name="Group 19489"/>
          <p:cNvGrpSpPr/>
          <p:nvPr/>
        </p:nvGrpSpPr>
        <p:grpSpPr>
          <a:xfrm>
            <a:off x="2133600" y="6320745"/>
            <a:ext cx="381000" cy="468611"/>
            <a:chOff x="4724400" y="6320745"/>
            <a:chExt cx="381000" cy="468611"/>
          </a:xfrm>
        </p:grpSpPr>
        <p:sp>
          <p:nvSpPr>
            <p:cNvPr id="19622" name="Text Box 47"/>
            <p:cNvSpPr txBox="1">
              <a:spLocks noChangeArrowheads="1"/>
            </p:cNvSpPr>
            <p:nvPr/>
          </p:nvSpPr>
          <p:spPr bwMode="auto">
            <a:xfrm>
              <a:off x="4724400" y="6419767"/>
              <a:ext cx="381000" cy="369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 dirty="0"/>
                <a:t>a</a:t>
              </a:r>
            </a:p>
          </p:txBody>
        </p:sp>
        <p:cxnSp>
          <p:nvCxnSpPr>
            <p:cNvPr id="19631" name="AutoShape 56"/>
            <p:cNvCxnSpPr>
              <a:cxnSpLocks noChangeShapeType="1"/>
              <a:stCxn id="19620" idx="2"/>
              <a:endCxn id="19622" idx="0"/>
            </p:cNvCxnSpPr>
            <p:nvPr/>
          </p:nvCxnSpPr>
          <p:spPr bwMode="auto">
            <a:xfrm>
              <a:off x="4914900" y="6320745"/>
              <a:ext cx="0" cy="9902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19609" name="AutoShape 57"/>
          <p:cNvCxnSpPr>
            <a:cxnSpLocks noChangeShapeType="1"/>
            <a:stCxn id="19597" idx="2"/>
            <a:endCxn id="19613" idx="0"/>
          </p:cNvCxnSpPr>
          <p:nvPr/>
        </p:nvCxnSpPr>
        <p:spPr bwMode="auto">
          <a:xfrm>
            <a:off x="1257300" y="4299859"/>
            <a:ext cx="990600" cy="9902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610" name="AutoShape 58"/>
          <p:cNvCxnSpPr>
            <a:cxnSpLocks noChangeShapeType="1"/>
            <a:stCxn id="19594" idx="2"/>
            <a:endCxn id="19597" idx="0"/>
          </p:cNvCxnSpPr>
          <p:nvPr/>
        </p:nvCxnSpPr>
        <p:spPr bwMode="auto">
          <a:xfrm flipH="1">
            <a:off x="1257300" y="3772671"/>
            <a:ext cx="2438400" cy="15759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611" name="AutoShape 59"/>
          <p:cNvCxnSpPr>
            <a:cxnSpLocks noChangeShapeType="1"/>
            <a:stCxn id="19594" idx="2"/>
            <a:endCxn id="19632" idx="0"/>
          </p:cNvCxnSpPr>
          <p:nvPr/>
        </p:nvCxnSpPr>
        <p:spPr bwMode="auto">
          <a:xfrm>
            <a:off x="3695700" y="3772671"/>
            <a:ext cx="381000" cy="9065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612" name="AutoShape 60"/>
          <p:cNvCxnSpPr>
            <a:cxnSpLocks noChangeShapeType="1"/>
            <a:stCxn id="19594" idx="2"/>
            <a:endCxn id="19598" idx="0"/>
          </p:cNvCxnSpPr>
          <p:nvPr/>
        </p:nvCxnSpPr>
        <p:spPr bwMode="auto">
          <a:xfrm>
            <a:off x="3695700" y="3772671"/>
            <a:ext cx="2133600" cy="9065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97757" name="Line 61"/>
          <p:cNvSpPr>
            <a:spLocks noChangeShapeType="1"/>
          </p:cNvSpPr>
          <p:nvPr/>
        </p:nvSpPr>
        <p:spPr bwMode="auto">
          <a:xfrm flipH="1">
            <a:off x="1295399" y="3774188"/>
            <a:ext cx="2372609" cy="188211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762" name="Line 66"/>
          <p:cNvSpPr>
            <a:spLocks noChangeShapeType="1"/>
          </p:cNvSpPr>
          <p:nvPr/>
        </p:nvSpPr>
        <p:spPr bwMode="auto">
          <a:xfrm>
            <a:off x="1250427" y="4276725"/>
            <a:ext cx="990600" cy="1428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grpSp>
        <p:nvGrpSpPr>
          <p:cNvPr id="19469" name="Group 70"/>
          <p:cNvGrpSpPr>
            <a:grpSpLocks/>
          </p:cNvGrpSpPr>
          <p:nvPr/>
        </p:nvGrpSpPr>
        <p:grpSpPr bwMode="auto">
          <a:xfrm>
            <a:off x="4491037" y="1371604"/>
            <a:ext cx="3205163" cy="1768475"/>
            <a:chOff x="816" y="1056"/>
            <a:chExt cx="4176" cy="2304"/>
          </a:xfrm>
        </p:grpSpPr>
        <p:grpSp>
          <p:nvGrpSpPr>
            <p:cNvPr id="19564" name="Group 71"/>
            <p:cNvGrpSpPr>
              <a:grpSpLocks/>
            </p:cNvGrpSpPr>
            <p:nvPr/>
          </p:nvGrpSpPr>
          <p:grpSpPr bwMode="auto">
            <a:xfrm>
              <a:off x="816" y="1056"/>
              <a:ext cx="4176" cy="2304"/>
              <a:chOff x="336" y="576"/>
              <a:chExt cx="4848" cy="2784"/>
            </a:xfrm>
          </p:grpSpPr>
          <p:sp>
            <p:nvSpPr>
              <p:cNvPr id="19566" name="AutoShape 72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S</a:t>
                </a:r>
              </a:p>
            </p:txBody>
          </p:sp>
          <p:sp>
            <p:nvSpPr>
              <p:cNvPr id="19567" name="AutoShape 73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G</a:t>
                </a:r>
              </a:p>
            </p:txBody>
          </p:sp>
          <p:sp>
            <p:nvSpPr>
              <p:cNvPr id="19568" name="AutoShape 74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d</a:t>
                </a:r>
              </a:p>
            </p:txBody>
          </p:sp>
          <p:sp>
            <p:nvSpPr>
              <p:cNvPr id="19569" name="AutoShape 75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b</a:t>
                </a:r>
              </a:p>
            </p:txBody>
          </p:sp>
          <p:sp>
            <p:nvSpPr>
              <p:cNvPr id="19570" name="AutoShape 76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p</a:t>
                </a:r>
              </a:p>
            </p:txBody>
          </p:sp>
          <p:sp>
            <p:nvSpPr>
              <p:cNvPr id="19571" name="AutoShape 77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q</a:t>
                </a:r>
              </a:p>
            </p:txBody>
          </p:sp>
          <p:sp>
            <p:nvSpPr>
              <p:cNvPr id="19572" name="AutoShape 78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c</a:t>
                </a:r>
              </a:p>
            </p:txBody>
          </p:sp>
          <p:sp>
            <p:nvSpPr>
              <p:cNvPr id="19573" name="AutoShape 79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e</a:t>
                </a:r>
              </a:p>
            </p:txBody>
          </p:sp>
          <p:sp>
            <p:nvSpPr>
              <p:cNvPr id="19574" name="AutoShape 80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h</a:t>
                </a:r>
              </a:p>
            </p:txBody>
          </p:sp>
          <p:sp>
            <p:nvSpPr>
              <p:cNvPr id="19575" name="AutoShape 81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a</a:t>
                </a:r>
              </a:p>
            </p:txBody>
          </p:sp>
          <p:sp>
            <p:nvSpPr>
              <p:cNvPr id="19576" name="AutoShape 82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f</a:t>
                </a:r>
              </a:p>
            </p:txBody>
          </p:sp>
          <p:sp>
            <p:nvSpPr>
              <p:cNvPr id="19577" name="AutoShape 83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r</a:t>
                </a:r>
              </a:p>
            </p:txBody>
          </p:sp>
          <p:cxnSp>
            <p:nvCxnSpPr>
              <p:cNvPr id="19578" name="AutoShape 84"/>
              <p:cNvCxnSpPr>
                <a:cxnSpLocks noChangeShapeType="1"/>
                <a:stCxn id="19566" idx="5"/>
                <a:endCxn id="19570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79" name="AutoShape 85"/>
              <p:cNvCxnSpPr>
                <a:cxnSpLocks noChangeShapeType="1"/>
                <a:stCxn id="19570" idx="5"/>
                <a:endCxn id="19571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0" name="AutoShape 86"/>
              <p:cNvCxnSpPr>
                <a:cxnSpLocks noChangeShapeType="1"/>
                <a:stCxn id="19574" idx="3"/>
                <a:endCxn id="19571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1" name="AutoShape 87"/>
              <p:cNvCxnSpPr>
                <a:cxnSpLocks noChangeShapeType="1"/>
                <a:stCxn id="19574" idx="2"/>
                <a:endCxn id="19570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2" name="AutoShape 88"/>
              <p:cNvCxnSpPr>
                <a:cxnSpLocks noChangeShapeType="1"/>
                <a:stCxn id="19573" idx="4"/>
                <a:endCxn id="19574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3" name="AutoShape 89"/>
              <p:cNvCxnSpPr>
                <a:cxnSpLocks noChangeShapeType="1"/>
                <a:stCxn id="19573" idx="5"/>
                <a:endCxn id="19577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4" name="AutoShape 90"/>
              <p:cNvCxnSpPr>
                <a:cxnSpLocks noChangeShapeType="1"/>
                <a:stCxn id="19577" idx="0"/>
                <a:endCxn id="19576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5" name="AutoShape 91"/>
              <p:cNvCxnSpPr>
                <a:cxnSpLocks noChangeShapeType="1"/>
                <a:stCxn id="19576" idx="0"/>
                <a:endCxn id="19567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6" name="AutoShape 92"/>
              <p:cNvCxnSpPr>
                <a:cxnSpLocks noChangeShapeType="1"/>
                <a:stCxn id="19566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7" name="AutoShape 93"/>
              <p:cNvCxnSpPr>
                <a:cxnSpLocks noChangeShapeType="1"/>
                <a:stCxn id="19568" idx="1"/>
                <a:endCxn id="19569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8" name="AutoShape 94"/>
              <p:cNvCxnSpPr>
                <a:cxnSpLocks noChangeShapeType="1"/>
                <a:endCxn id="19575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9" name="AutoShape 95"/>
              <p:cNvCxnSpPr>
                <a:cxnSpLocks noChangeShapeType="1"/>
                <a:stCxn id="19572" idx="2"/>
                <a:endCxn id="19575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0" name="AutoShape 96"/>
              <p:cNvCxnSpPr>
                <a:cxnSpLocks noChangeShapeType="1"/>
                <a:stCxn id="19568" idx="7"/>
                <a:endCxn id="19572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1" name="AutoShape 97"/>
              <p:cNvCxnSpPr>
                <a:cxnSpLocks noChangeShapeType="1"/>
                <a:stCxn id="19568" idx="6"/>
                <a:endCxn id="19573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2" name="AutoShape 98"/>
              <p:cNvCxnSpPr>
                <a:cxnSpLocks noChangeShapeType="1"/>
                <a:stCxn id="19576" idx="1"/>
                <a:endCxn id="19572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3" name="AutoShape 99"/>
              <p:cNvCxnSpPr>
                <a:cxnSpLocks noChangeShapeType="1"/>
                <a:stCxn id="19566" idx="6"/>
                <a:endCxn id="19573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19565" name="AutoShape 100"/>
            <p:cNvCxnSpPr>
              <a:cxnSpLocks noChangeShapeType="1"/>
              <a:stCxn id="19571" idx="6"/>
              <a:endCxn id="19577" idx="2"/>
            </p:cNvCxnSpPr>
            <p:nvPr/>
          </p:nvCxnSpPr>
          <p:spPr bwMode="auto">
            <a:xfrm flipV="1">
              <a:off x="2966" y="3043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</p:grpSp>
      <p:sp>
        <p:nvSpPr>
          <p:cNvPr id="19470" name="AutoShape 101"/>
          <p:cNvSpPr>
            <a:spLocks noChangeArrowheads="1"/>
          </p:cNvSpPr>
          <p:nvPr/>
        </p:nvSpPr>
        <p:spPr bwMode="auto">
          <a:xfrm>
            <a:off x="4491038" y="2408237"/>
            <a:ext cx="317500" cy="304800"/>
          </a:xfrm>
          <a:prstGeom prst="flowChartConnector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pPr algn="ctr"/>
            <a:endParaRPr lang="en-US" sz="1200" dirty="0"/>
          </a:p>
        </p:txBody>
      </p:sp>
      <p:grpSp>
        <p:nvGrpSpPr>
          <p:cNvPr id="10" name="Group 111"/>
          <p:cNvGrpSpPr>
            <a:grpSpLocks/>
          </p:cNvGrpSpPr>
          <p:nvPr/>
        </p:nvGrpSpPr>
        <p:grpSpPr bwMode="auto">
          <a:xfrm>
            <a:off x="7283450" y="2195514"/>
            <a:ext cx="317500" cy="548964"/>
            <a:chOff x="4454" y="2129"/>
            <a:chExt cx="414" cy="715"/>
          </a:xfrm>
        </p:grpSpPr>
        <p:sp>
          <p:nvSpPr>
            <p:cNvPr id="19556" name="AutoShape 112"/>
            <p:cNvSpPr>
              <a:spLocks noChangeArrowheads="1"/>
            </p:cNvSpPr>
            <p:nvPr/>
          </p:nvSpPr>
          <p:spPr bwMode="auto">
            <a:xfrm>
              <a:off x="4454" y="2129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f</a:t>
              </a:r>
            </a:p>
          </p:txBody>
        </p:sp>
        <p:cxnSp>
          <p:nvCxnSpPr>
            <p:cNvPr id="19557" name="AutoShape 113"/>
            <p:cNvCxnSpPr>
              <a:cxnSpLocks noChangeShapeType="1"/>
              <a:stCxn id="797828" idx="0"/>
              <a:endCxn id="19556" idx="4"/>
            </p:cNvCxnSpPr>
            <p:nvPr/>
          </p:nvCxnSpPr>
          <p:spPr bwMode="auto">
            <a:xfrm flipV="1">
              <a:off x="4495" y="2526"/>
              <a:ext cx="166" cy="318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1" name="Group 114"/>
          <p:cNvGrpSpPr>
            <a:grpSpLocks/>
          </p:cNvGrpSpPr>
          <p:nvPr/>
        </p:nvGrpSpPr>
        <p:grpSpPr bwMode="auto">
          <a:xfrm>
            <a:off x="7378702" y="1371602"/>
            <a:ext cx="317500" cy="824137"/>
            <a:chOff x="4579" y="1056"/>
            <a:chExt cx="413" cy="1055"/>
          </a:xfrm>
        </p:grpSpPr>
        <p:sp>
          <p:nvSpPr>
            <p:cNvPr id="19554" name="AutoShape 115"/>
            <p:cNvSpPr>
              <a:spLocks noChangeArrowheads="1"/>
            </p:cNvSpPr>
            <p:nvPr/>
          </p:nvSpPr>
          <p:spPr bwMode="auto">
            <a:xfrm>
              <a:off x="4579" y="1056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200" dirty="0"/>
            </a:p>
          </p:txBody>
        </p:sp>
        <p:cxnSp>
          <p:nvCxnSpPr>
            <p:cNvPr id="19555" name="AutoShape 116"/>
            <p:cNvCxnSpPr>
              <a:cxnSpLocks noChangeShapeType="1"/>
              <a:stCxn id="19556" idx="0"/>
              <a:endCxn id="19554" idx="4"/>
            </p:cNvCxnSpPr>
            <p:nvPr/>
          </p:nvCxnSpPr>
          <p:spPr bwMode="auto">
            <a:xfrm flipV="1">
              <a:off x="4662" y="1453"/>
              <a:ext cx="124" cy="658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2" name="Group 117"/>
          <p:cNvGrpSpPr>
            <a:grpSpLocks/>
          </p:cNvGrpSpPr>
          <p:nvPr/>
        </p:nvGrpSpPr>
        <p:grpSpPr bwMode="auto">
          <a:xfrm>
            <a:off x="4800862" y="2133603"/>
            <a:ext cx="928424" cy="318758"/>
            <a:chOff x="1219" y="2049"/>
            <a:chExt cx="1210" cy="416"/>
          </a:xfrm>
        </p:grpSpPr>
        <p:sp>
          <p:nvSpPr>
            <p:cNvPr id="19552" name="AutoShape 118"/>
            <p:cNvSpPr>
              <a:spLocks noChangeArrowheads="1"/>
            </p:cNvSpPr>
            <p:nvPr/>
          </p:nvSpPr>
          <p:spPr bwMode="auto">
            <a:xfrm>
              <a:off x="2015" y="2049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d</a:t>
              </a:r>
            </a:p>
          </p:txBody>
        </p:sp>
        <p:cxnSp>
          <p:nvCxnSpPr>
            <p:cNvPr id="19553" name="AutoShape 119"/>
            <p:cNvCxnSpPr>
              <a:cxnSpLocks noChangeShapeType="1"/>
            </p:cNvCxnSpPr>
            <p:nvPr/>
          </p:nvCxnSpPr>
          <p:spPr bwMode="auto">
            <a:xfrm flipV="1">
              <a:off x="1219" y="2248"/>
              <a:ext cx="846" cy="217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6" name="Group 129"/>
          <p:cNvGrpSpPr>
            <a:grpSpLocks/>
          </p:cNvGrpSpPr>
          <p:nvPr/>
        </p:nvGrpSpPr>
        <p:grpSpPr bwMode="auto">
          <a:xfrm>
            <a:off x="5729611" y="2011363"/>
            <a:ext cx="1204590" cy="304800"/>
            <a:chOff x="2429" y="1890"/>
            <a:chExt cx="1571" cy="397"/>
          </a:xfrm>
        </p:grpSpPr>
        <p:sp>
          <p:nvSpPr>
            <p:cNvPr id="19544" name="AutoShape 130"/>
            <p:cNvSpPr>
              <a:spLocks noChangeArrowheads="1"/>
            </p:cNvSpPr>
            <p:nvPr/>
          </p:nvSpPr>
          <p:spPr bwMode="auto">
            <a:xfrm>
              <a:off x="3586" y="1890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e</a:t>
              </a:r>
            </a:p>
          </p:txBody>
        </p:sp>
        <p:cxnSp>
          <p:nvCxnSpPr>
            <p:cNvPr id="19545" name="AutoShape 131"/>
            <p:cNvCxnSpPr>
              <a:cxnSpLocks noChangeShapeType="1"/>
              <a:stCxn id="19552" idx="6"/>
              <a:endCxn id="19544" idx="2"/>
            </p:cNvCxnSpPr>
            <p:nvPr/>
          </p:nvCxnSpPr>
          <p:spPr bwMode="auto">
            <a:xfrm flipV="1">
              <a:off x="2429" y="2089"/>
              <a:ext cx="1157" cy="159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797828" name="AutoShape 132"/>
          <p:cNvSpPr>
            <a:spLocks noChangeArrowheads="1"/>
          </p:cNvSpPr>
          <p:nvPr/>
        </p:nvSpPr>
        <p:spPr bwMode="auto">
          <a:xfrm>
            <a:off x="7156450" y="2744791"/>
            <a:ext cx="317500" cy="303213"/>
          </a:xfrm>
          <a:prstGeom prst="flowChartConnector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pPr algn="ctr"/>
            <a:r>
              <a:rPr lang="en-US" sz="1500" i="1" dirty="0"/>
              <a:t>r</a:t>
            </a:r>
          </a:p>
        </p:txBody>
      </p:sp>
      <p:cxnSp>
        <p:nvCxnSpPr>
          <p:cNvPr id="797829" name="AutoShape 133"/>
          <p:cNvCxnSpPr>
            <a:cxnSpLocks noChangeShapeType="1"/>
            <a:stCxn id="19544" idx="5"/>
            <a:endCxn id="797828" idx="1"/>
          </p:cNvCxnSpPr>
          <p:nvPr/>
        </p:nvCxnSpPr>
        <p:spPr bwMode="auto">
          <a:xfrm>
            <a:off x="6888161" y="2290766"/>
            <a:ext cx="314325" cy="479425"/>
          </a:xfrm>
          <a:prstGeom prst="straightConnector1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</p:cxnSp>
      <p:sp>
        <p:nvSpPr>
          <p:cNvPr id="19485" name="Line 140"/>
          <p:cNvSpPr>
            <a:spLocks noChangeShapeType="1"/>
          </p:cNvSpPr>
          <p:nvPr/>
        </p:nvSpPr>
        <p:spPr bwMode="auto">
          <a:xfrm>
            <a:off x="3" y="3371851"/>
            <a:ext cx="121919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837" name="Oval 141"/>
          <p:cNvSpPr>
            <a:spLocks noChangeArrowheads="1"/>
          </p:cNvSpPr>
          <p:nvPr/>
        </p:nvSpPr>
        <p:spPr bwMode="auto">
          <a:xfrm>
            <a:off x="3554051" y="3479099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38" name="Oval 142"/>
          <p:cNvSpPr>
            <a:spLocks noChangeArrowheads="1"/>
          </p:cNvSpPr>
          <p:nvPr/>
        </p:nvSpPr>
        <p:spPr bwMode="auto">
          <a:xfrm>
            <a:off x="1146879" y="3972811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1" name="Oval 145"/>
          <p:cNvSpPr>
            <a:spLocks noChangeArrowheads="1"/>
          </p:cNvSpPr>
          <p:nvPr/>
        </p:nvSpPr>
        <p:spPr bwMode="auto">
          <a:xfrm>
            <a:off x="2099036" y="4438466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5" name="Oval 149"/>
          <p:cNvSpPr>
            <a:spLocks noChangeArrowheads="1"/>
          </p:cNvSpPr>
          <p:nvPr/>
        </p:nvSpPr>
        <p:spPr bwMode="auto">
          <a:xfrm>
            <a:off x="2410112" y="4984233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9" name="Oval 153"/>
          <p:cNvSpPr>
            <a:spLocks noChangeArrowheads="1"/>
          </p:cNvSpPr>
          <p:nvPr/>
        </p:nvSpPr>
        <p:spPr bwMode="auto">
          <a:xfrm>
            <a:off x="2407173" y="5528044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51" name="Oval 155"/>
          <p:cNvSpPr>
            <a:spLocks noChangeArrowheads="1"/>
          </p:cNvSpPr>
          <p:nvPr/>
        </p:nvSpPr>
        <p:spPr bwMode="auto">
          <a:xfrm>
            <a:off x="2667000" y="6030211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53" name="Line 157"/>
          <p:cNvSpPr>
            <a:spLocks noChangeShapeType="1"/>
          </p:cNvSpPr>
          <p:nvPr/>
        </p:nvSpPr>
        <p:spPr bwMode="auto">
          <a:xfrm flipH="1" flipV="1">
            <a:off x="2265182" y="4772025"/>
            <a:ext cx="309563" cy="1809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855" name="Line 159"/>
          <p:cNvSpPr>
            <a:spLocks noChangeShapeType="1"/>
          </p:cNvSpPr>
          <p:nvPr/>
        </p:nvSpPr>
        <p:spPr bwMode="auto">
          <a:xfrm flipH="1" flipV="1">
            <a:off x="2559573" y="5268211"/>
            <a:ext cx="3175" cy="2238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856" name="Line 160"/>
          <p:cNvSpPr>
            <a:spLocks noChangeShapeType="1"/>
          </p:cNvSpPr>
          <p:nvPr/>
        </p:nvSpPr>
        <p:spPr bwMode="auto">
          <a:xfrm flipH="1" flipV="1">
            <a:off x="2580391" y="5847094"/>
            <a:ext cx="258763" cy="196851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3200400" y="3433765"/>
            <a:ext cx="990600" cy="338906"/>
            <a:chOff x="5791200" y="3433765"/>
            <a:chExt cx="990600" cy="338906"/>
          </a:xfrm>
        </p:grpSpPr>
        <p:sp>
          <p:nvSpPr>
            <p:cNvPr id="19594" name="Text Box 4"/>
            <p:cNvSpPr txBox="1">
              <a:spLocks noChangeArrowheads="1"/>
            </p:cNvSpPr>
            <p:nvPr/>
          </p:nvSpPr>
          <p:spPr bwMode="auto">
            <a:xfrm>
              <a:off x="5791200" y="3433765"/>
              <a:ext cx="990600" cy="338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/>
                <a:t>S</a:t>
              </a:r>
            </a:p>
          </p:txBody>
        </p:sp>
        <p:sp>
          <p:nvSpPr>
            <p:cNvPr id="19508" name="Oval 163"/>
            <p:cNvSpPr>
              <a:spLocks noChangeArrowheads="1"/>
            </p:cNvSpPr>
            <p:nvPr/>
          </p:nvSpPr>
          <p:spPr bwMode="auto">
            <a:xfrm>
              <a:off x="6142037" y="3479805"/>
              <a:ext cx="290512" cy="265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2" tIns="45718" rIns="91432" bIns="45718" anchor="ctr"/>
            <a:lstStyle/>
            <a:p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066800" y="3930270"/>
            <a:ext cx="381000" cy="369589"/>
            <a:chOff x="3657600" y="3930270"/>
            <a:chExt cx="381000" cy="369589"/>
          </a:xfrm>
        </p:grpSpPr>
        <p:sp>
          <p:nvSpPr>
            <p:cNvPr id="19597" name="Text Box 7"/>
            <p:cNvSpPr txBox="1">
              <a:spLocks noChangeArrowheads="1"/>
            </p:cNvSpPr>
            <p:nvPr/>
          </p:nvSpPr>
          <p:spPr bwMode="auto">
            <a:xfrm>
              <a:off x="3657600" y="3930270"/>
              <a:ext cx="381000" cy="369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 dirty="0"/>
                <a:t>d</a:t>
              </a:r>
            </a:p>
          </p:txBody>
        </p:sp>
        <p:sp>
          <p:nvSpPr>
            <p:cNvPr id="797860" name="Oval 164"/>
            <p:cNvSpPr>
              <a:spLocks noChangeArrowheads="1"/>
            </p:cNvSpPr>
            <p:nvPr/>
          </p:nvSpPr>
          <p:spPr bwMode="auto">
            <a:xfrm>
              <a:off x="3730630" y="3973513"/>
              <a:ext cx="290513" cy="265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2" tIns="45718" rIns="91432" bIns="45718" anchor="ctr"/>
            <a:lstStyle/>
            <a:p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886200" y="3863325"/>
            <a:ext cx="381000" cy="369589"/>
            <a:chOff x="6477000" y="3863325"/>
            <a:chExt cx="381000" cy="369589"/>
          </a:xfrm>
        </p:grpSpPr>
        <p:sp>
          <p:nvSpPr>
            <p:cNvPr id="19632" name="Text Box 16"/>
            <p:cNvSpPr txBox="1">
              <a:spLocks noChangeArrowheads="1"/>
            </p:cNvSpPr>
            <p:nvPr/>
          </p:nvSpPr>
          <p:spPr bwMode="auto">
            <a:xfrm>
              <a:off x="6477000" y="3863325"/>
              <a:ext cx="381000" cy="369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 dirty="0"/>
                <a:t>e</a:t>
              </a:r>
            </a:p>
          </p:txBody>
        </p:sp>
        <p:sp>
          <p:nvSpPr>
            <p:cNvPr id="797861" name="Oval 165"/>
            <p:cNvSpPr>
              <a:spLocks noChangeArrowheads="1"/>
            </p:cNvSpPr>
            <p:nvPr/>
          </p:nvSpPr>
          <p:spPr bwMode="auto">
            <a:xfrm>
              <a:off x="6524630" y="3906839"/>
              <a:ext cx="290513" cy="265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2" tIns="45718" rIns="91432" bIns="45718" anchor="ctr"/>
            <a:lstStyle/>
            <a:p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638800" y="3863325"/>
            <a:ext cx="381000" cy="369589"/>
            <a:chOff x="8229600" y="3863325"/>
            <a:chExt cx="381000" cy="369589"/>
          </a:xfrm>
        </p:grpSpPr>
        <p:sp>
          <p:nvSpPr>
            <p:cNvPr id="19598" name="Text Box 8"/>
            <p:cNvSpPr txBox="1">
              <a:spLocks noChangeArrowheads="1"/>
            </p:cNvSpPr>
            <p:nvPr/>
          </p:nvSpPr>
          <p:spPr bwMode="auto">
            <a:xfrm>
              <a:off x="8229600" y="3863325"/>
              <a:ext cx="381000" cy="369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 dirty="0"/>
                <a:t>p</a:t>
              </a:r>
            </a:p>
          </p:txBody>
        </p:sp>
        <p:sp>
          <p:nvSpPr>
            <p:cNvPr id="797862" name="Oval 166"/>
            <p:cNvSpPr>
              <a:spLocks noChangeArrowheads="1"/>
            </p:cNvSpPr>
            <p:nvPr/>
          </p:nvSpPr>
          <p:spPr bwMode="auto">
            <a:xfrm>
              <a:off x="8269288" y="3922713"/>
              <a:ext cx="290512" cy="265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2" tIns="45718" rIns="91432" bIns="45718" anchor="ctr"/>
            <a:lstStyle/>
            <a:p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057400" y="4398881"/>
            <a:ext cx="381000" cy="369589"/>
            <a:chOff x="4648200" y="4398881"/>
            <a:chExt cx="381000" cy="369589"/>
          </a:xfrm>
        </p:grpSpPr>
        <p:sp>
          <p:nvSpPr>
            <p:cNvPr id="19613" name="Text Box 38"/>
            <p:cNvSpPr txBox="1">
              <a:spLocks noChangeArrowheads="1"/>
            </p:cNvSpPr>
            <p:nvPr/>
          </p:nvSpPr>
          <p:spPr bwMode="auto">
            <a:xfrm>
              <a:off x="4648200" y="4398881"/>
              <a:ext cx="381000" cy="369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 dirty="0"/>
                <a:t>e</a:t>
              </a:r>
            </a:p>
          </p:txBody>
        </p:sp>
        <p:sp>
          <p:nvSpPr>
            <p:cNvPr id="797865" name="Oval 169"/>
            <p:cNvSpPr>
              <a:spLocks noChangeArrowheads="1"/>
            </p:cNvSpPr>
            <p:nvPr/>
          </p:nvSpPr>
          <p:spPr bwMode="auto">
            <a:xfrm>
              <a:off x="4687888" y="4435481"/>
              <a:ext cx="290512" cy="265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2" tIns="45718" rIns="91432" bIns="45718" anchor="ctr"/>
            <a:lstStyle/>
            <a:p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676400" y="4934437"/>
            <a:ext cx="381000" cy="369589"/>
            <a:chOff x="4267200" y="4934437"/>
            <a:chExt cx="381000" cy="369589"/>
          </a:xfrm>
        </p:grpSpPr>
        <p:sp>
          <p:nvSpPr>
            <p:cNvPr id="19615" name="Text Box 40"/>
            <p:cNvSpPr txBox="1">
              <a:spLocks noChangeArrowheads="1"/>
            </p:cNvSpPr>
            <p:nvPr/>
          </p:nvSpPr>
          <p:spPr bwMode="auto">
            <a:xfrm>
              <a:off x="4267200" y="4934437"/>
              <a:ext cx="381000" cy="369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h</a:t>
              </a:r>
            </a:p>
          </p:txBody>
        </p:sp>
        <p:sp>
          <p:nvSpPr>
            <p:cNvPr id="797868" name="Oval 172"/>
            <p:cNvSpPr>
              <a:spLocks noChangeArrowheads="1"/>
            </p:cNvSpPr>
            <p:nvPr/>
          </p:nvSpPr>
          <p:spPr bwMode="auto">
            <a:xfrm>
              <a:off x="4327530" y="4983163"/>
              <a:ext cx="290513" cy="265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2" tIns="45718" rIns="91432" bIns="45718" anchor="ctr"/>
            <a:lstStyle/>
            <a:p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362200" y="4934437"/>
            <a:ext cx="381000" cy="369589"/>
            <a:chOff x="4953000" y="4934437"/>
            <a:chExt cx="381000" cy="369589"/>
          </a:xfrm>
        </p:grpSpPr>
        <p:sp>
          <p:nvSpPr>
            <p:cNvPr id="19617" name="Text Box 42"/>
            <p:cNvSpPr txBox="1">
              <a:spLocks noChangeArrowheads="1"/>
            </p:cNvSpPr>
            <p:nvPr/>
          </p:nvSpPr>
          <p:spPr bwMode="auto">
            <a:xfrm>
              <a:off x="4953000" y="4934437"/>
              <a:ext cx="381000" cy="369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r</a:t>
              </a:r>
            </a:p>
          </p:txBody>
        </p:sp>
        <p:sp>
          <p:nvSpPr>
            <p:cNvPr id="797869" name="Oval 173"/>
            <p:cNvSpPr>
              <a:spLocks noChangeArrowheads="1"/>
            </p:cNvSpPr>
            <p:nvPr/>
          </p:nvSpPr>
          <p:spPr bwMode="auto">
            <a:xfrm>
              <a:off x="5003805" y="4973639"/>
              <a:ext cx="290513" cy="265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2" tIns="45718" rIns="91432" bIns="45718" anchor="ctr"/>
            <a:lstStyle/>
            <a:p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362200" y="5469992"/>
            <a:ext cx="381000" cy="369589"/>
            <a:chOff x="4953000" y="5469992"/>
            <a:chExt cx="381000" cy="369589"/>
          </a:xfrm>
        </p:grpSpPr>
        <p:sp>
          <p:nvSpPr>
            <p:cNvPr id="19616" name="Text Box 41"/>
            <p:cNvSpPr txBox="1">
              <a:spLocks noChangeArrowheads="1"/>
            </p:cNvSpPr>
            <p:nvPr/>
          </p:nvSpPr>
          <p:spPr bwMode="auto">
            <a:xfrm>
              <a:off x="4953000" y="5469992"/>
              <a:ext cx="381000" cy="369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f</a:t>
              </a:r>
            </a:p>
          </p:txBody>
        </p:sp>
        <p:sp>
          <p:nvSpPr>
            <p:cNvPr id="797873" name="Oval 177"/>
            <p:cNvSpPr>
              <a:spLocks noChangeArrowheads="1"/>
            </p:cNvSpPr>
            <p:nvPr/>
          </p:nvSpPr>
          <p:spPr bwMode="auto">
            <a:xfrm>
              <a:off x="4994281" y="5521330"/>
              <a:ext cx="290513" cy="265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2" tIns="45718" rIns="91432" bIns="45718" anchor="ctr"/>
            <a:lstStyle/>
            <a:p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133600" y="5951156"/>
            <a:ext cx="381000" cy="369589"/>
            <a:chOff x="4724400" y="5951156"/>
            <a:chExt cx="381000" cy="369589"/>
          </a:xfrm>
        </p:grpSpPr>
        <p:sp>
          <p:nvSpPr>
            <p:cNvPr id="19620" name="Text Box 45"/>
            <p:cNvSpPr txBox="1">
              <a:spLocks noChangeArrowheads="1"/>
            </p:cNvSpPr>
            <p:nvPr/>
          </p:nvSpPr>
          <p:spPr bwMode="auto">
            <a:xfrm>
              <a:off x="4724400" y="5951156"/>
              <a:ext cx="381000" cy="369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c</a:t>
              </a:r>
            </a:p>
          </p:txBody>
        </p:sp>
        <p:sp>
          <p:nvSpPr>
            <p:cNvPr id="797874" name="Oval 178"/>
            <p:cNvSpPr>
              <a:spLocks noChangeArrowheads="1"/>
            </p:cNvSpPr>
            <p:nvPr/>
          </p:nvSpPr>
          <p:spPr bwMode="auto">
            <a:xfrm>
              <a:off x="4773613" y="6008688"/>
              <a:ext cx="290512" cy="265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2" tIns="45718" rIns="91432" bIns="45718" anchor="ctr"/>
            <a:lstStyle/>
            <a:p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438400" y="6005548"/>
            <a:ext cx="762000" cy="338906"/>
            <a:chOff x="5029200" y="6005548"/>
            <a:chExt cx="762000" cy="338906"/>
          </a:xfrm>
        </p:grpSpPr>
        <p:sp>
          <p:nvSpPr>
            <p:cNvPr id="19621" name="Text Box 46"/>
            <p:cNvSpPr txBox="1">
              <a:spLocks noChangeArrowheads="1"/>
            </p:cNvSpPr>
            <p:nvPr/>
          </p:nvSpPr>
          <p:spPr bwMode="auto">
            <a:xfrm>
              <a:off x="5029200" y="6005548"/>
              <a:ext cx="762000" cy="338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/>
                <a:t>G</a:t>
              </a:r>
            </a:p>
          </p:txBody>
        </p:sp>
        <p:sp>
          <p:nvSpPr>
            <p:cNvPr id="797875" name="Oval 179"/>
            <p:cNvSpPr>
              <a:spLocks noChangeArrowheads="1"/>
            </p:cNvSpPr>
            <p:nvPr/>
          </p:nvSpPr>
          <p:spPr bwMode="auto">
            <a:xfrm>
              <a:off x="5256213" y="6035681"/>
              <a:ext cx="290512" cy="265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2" tIns="45718" rIns="91432" bIns="45718" anchor="ctr"/>
            <a:lstStyle/>
            <a:p>
              <a:endParaRPr lang="en-US"/>
            </a:p>
          </p:txBody>
        </p:sp>
      </p:grpSp>
      <p:grpSp>
        <p:nvGrpSpPr>
          <p:cNvPr id="212" name="Group 211"/>
          <p:cNvGrpSpPr/>
          <p:nvPr/>
        </p:nvGrpSpPr>
        <p:grpSpPr>
          <a:xfrm>
            <a:off x="533400" y="4431011"/>
            <a:ext cx="381000" cy="369589"/>
            <a:chOff x="4648200" y="4398881"/>
            <a:chExt cx="381000" cy="369589"/>
          </a:xfrm>
        </p:grpSpPr>
        <p:sp>
          <p:nvSpPr>
            <p:cNvPr id="213" name="Text Box 38"/>
            <p:cNvSpPr txBox="1">
              <a:spLocks noChangeArrowheads="1"/>
            </p:cNvSpPr>
            <p:nvPr/>
          </p:nvSpPr>
          <p:spPr bwMode="auto">
            <a:xfrm>
              <a:off x="4648200" y="4398881"/>
              <a:ext cx="381000" cy="369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 dirty="0"/>
                <a:t>b</a:t>
              </a:r>
            </a:p>
          </p:txBody>
        </p:sp>
        <p:sp>
          <p:nvSpPr>
            <p:cNvPr id="214" name="Oval 169"/>
            <p:cNvSpPr>
              <a:spLocks noChangeArrowheads="1"/>
            </p:cNvSpPr>
            <p:nvPr/>
          </p:nvSpPr>
          <p:spPr bwMode="auto">
            <a:xfrm>
              <a:off x="4687888" y="4435481"/>
              <a:ext cx="290512" cy="265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2" tIns="45718" rIns="91432" bIns="45718" anchor="ctr"/>
            <a:lstStyle/>
            <a:p>
              <a:endParaRPr lang="en-US"/>
            </a:p>
          </p:txBody>
        </p:sp>
      </p:grpSp>
      <p:grpSp>
        <p:nvGrpSpPr>
          <p:cNvPr id="215" name="Group 214"/>
          <p:cNvGrpSpPr/>
          <p:nvPr/>
        </p:nvGrpSpPr>
        <p:grpSpPr>
          <a:xfrm>
            <a:off x="1219200" y="4419600"/>
            <a:ext cx="381000" cy="369589"/>
            <a:chOff x="4648200" y="4398881"/>
            <a:chExt cx="381000" cy="369589"/>
          </a:xfrm>
        </p:grpSpPr>
        <p:sp>
          <p:nvSpPr>
            <p:cNvPr id="216" name="Text Box 38"/>
            <p:cNvSpPr txBox="1">
              <a:spLocks noChangeArrowheads="1"/>
            </p:cNvSpPr>
            <p:nvPr/>
          </p:nvSpPr>
          <p:spPr bwMode="auto">
            <a:xfrm>
              <a:off x="4648200" y="4398881"/>
              <a:ext cx="381000" cy="369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 dirty="0"/>
                <a:t>c</a:t>
              </a:r>
            </a:p>
          </p:txBody>
        </p:sp>
        <p:sp>
          <p:nvSpPr>
            <p:cNvPr id="217" name="Oval 169"/>
            <p:cNvSpPr>
              <a:spLocks noChangeArrowheads="1"/>
            </p:cNvSpPr>
            <p:nvPr/>
          </p:nvSpPr>
          <p:spPr bwMode="auto">
            <a:xfrm>
              <a:off x="4687888" y="4435481"/>
              <a:ext cx="290512" cy="265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2" tIns="45718" rIns="91432" bIns="45718" anchor="ctr"/>
            <a:lstStyle/>
            <a:p>
              <a:endParaRPr lang="en-US"/>
            </a:p>
          </p:txBody>
        </p:sp>
      </p:grpSp>
      <p:sp>
        <p:nvSpPr>
          <p:cNvPr id="19494" name="TextBox 19493"/>
          <p:cNvSpPr txBox="1"/>
          <p:nvPr/>
        </p:nvSpPr>
        <p:spPr>
          <a:xfrm>
            <a:off x="7824123" y="3352800"/>
            <a:ext cx="2475745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s</a:t>
            </a:r>
          </a:p>
          <a:p>
            <a:r>
              <a:rPr lang="en-US" dirty="0">
                <a:latin typeface="Calibri"/>
                <a:cs typeface="Calibri"/>
              </a:rPr>
              <a:t>s </a:t>
            </a:r>
            <a:r>
              <a:rPr lang="en-US" dirty="0">
                <a:latin typeface="Calibri"/>
                <a:cs typeface="Calibri"/>
                <a:sym typeface="Wingdings"/>
              </a:rPr>
              <a:t> d</a:t>
            </a:r>
          </a:p>
          <a:p>
            <a:r>
              <a:rPr lang="en-US" dirty="0">
                <a:latin typeface="Calibri"/>
                <a:cs typeface="Calibri"/>
                <a:sym typeface="Wingdings"/>
              </a:rPr>
              <a:t>s  e</a:t>
            </a:r>
          </a:p>
          <a:p>
            <a:r>
              <a:rPr lang="en-US" dirty="0">
                <a:latin typeface="Calibri"/>
                <a:cs typeface="Calibri"/>
                <a:sym typeface="Wingdings"/>
              </a:rPr>
              <a:t>s  p</a:t>
            </a:r>
          </a:p>
          <a:p>
            <a:r>
              <a:rPr lang="en-US" dirty="0">
                <a:latin typeface="Calibri"/>
                <a:cs typeface="Calibri"/>
                <a:sym typeface="Wingdings"/>
              </a:rPr>
              <a:t>s  d  b</a:t>
            </a:r>
          </a:p>
          <a:p>
            <a:r>
              <a:rPr lang="en-US" dirty="0">
                <a:latin typeface="Calibri"/>
                <a:cs typeface="Calibri"/>
                <a:sym typeface="Wingdings"/>
              </a:rPr>
              <a:t>s  d  c</a:t>
            </a:r>
          </a:p>
          <a:p>
            <a:r>
              <a:rPr lang="en-US" dirty="0">
                <a:latin typeface="Calibri"/>
                <a:cs typeface="Calibri"/>
                <a:sym typeface="Wingdings"/>
              </a:rPr>
              <a:t>s  d  e</a:t>
            </a:r>
          </a:p>
          <a:p>
            <a:r>
              <a:rPr lang="en-US" dirty="0">
                <a:latin typeface="Calibri"/>
                <a:cs typeface="Calibri"/>
                <a:sym typeface="Wingdings"/>
              </a:rPr>
              <a:t>s  d  e  h</a:t>
            </a:r>
          </a:p>
          <a:p>
            <a:r>
              <a:rPr lang="en-US" dirty="0">
                <a:latin typeface="Calibri"/>
                <a:cs typeface="Calibri"/>
                <a:sym typeface="Wingdings"/>
              </a:rPr>
              <a:t>s  d  e  r</a:t>
            </a:r>
          </a:p>
          <a:p>
            <a:r>
              <a:rPr lang="en-US" dirty="0">
                <a:latin typeface="Calibri"/>
                <a:cs typeface="Calibri"/>
                <a:sym typeface="Wingdings"/>
              </a:rPr>
              <a:t>s  d  e  r  f</a:t>
            </a:r>
          </a:p>
          <a:p>
            <a:r>
              <a:rPr lang="en-US" dirty="0">
                <a:latin typeface="Calibri"/>
                <a:cs typeface="Calibri"/>
                <a:sym typeface="Wingdings"/>
              </a:rPr>
              <a:t>s  d  e  r  f  c</a:t>
            </a:r>
          </a:p>
          <a:p>
            <a:r>
              <a:rPr lang="en-US" dirty="0">
                <a:latin typeface="Calibri"/>
                <a:cs typeface="Calibri"/>
                <a:sym typeface="Wingdings"/>
              </a:rPr>
              <a:t>s  d  e  r  f  G</a:t>
            </a:r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227" name="Line 159"/>
          <p:cNvSpPr>
            <a:spLocks noChangeShapeType="1"/>
          </p:cNvSpPr>
          <p:nvPr/>
        </p:nvSpPr>
        <p:spPr bwMode="auto">
          <a:xfrm>
            <a:off x="7855540" y="3574460"/>
            <a:ext cx="225425" cy="4763"/>
          </a:xfrm>
          <a:prstGeom prst="line">
            <a:avLst/>
          </a:prstGeom>
          <a:noFill/>
          <a:ln w="22225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28" name="Line 159"/>
          <p:cNvSpPr>
            <a:spLocks noChangeShapeType="1"/>
          </p:cNvSpPr>
          <p:nvPr/>
        </p:nvSpPr>
        <p:spPr bwMode="auto">
          <a:xfrm>
            <a:off x="7848600" y="3837761"/>
            <a:ext cx="685800" cy="0"/>
          </a:xfrm>
          <a:prstGeom prst="line">
            <a:avLst/>
          </a:prstGeom>
          <a:noFill/>
          <a:ln w="22225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29" name="Line 159"/>
          <p:cNvSpPr>
            <a:spLocks noChangeShapeType="1"/>
          </p:cNvSpPr>
          <p:nvPr/>
        </p:nvSpPr>
        <p:spPr bwMode="auto">
          <a:xfrm>
            <a:off x="7903980" y="5216160"/>
            <a:ext cx="1087620" cy="0"/>
          </a:xfrm>
          <a:prstGeom prst="line">
            <a:avLst/>
          </a:prstGeom>
          <a:noFill/>
          <a:ln w="22225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30" name="Line 159"/>
          <p:cNvSpPr>
            <a:spLocks noChangeShapeType="1"/>
          </p:cNvSpPr>
          <p:nvPr/>
        </p:nvSpPr>
        <p:spPr bwMode="auto">
          <a:xfrm>
            <a:off x="7890240" y="5756640"/>
            <a:ext cx="1482360" cy="0"/>
          </a:xfrm>
          <a:prstGeom prst="line">
            <a:avLst/>
          </a:prstGeom>
          <a:noFill/>
          <a:ln w="22225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31" name="Line 159"/>
          <p:cNvSpPr>
            <a:spLocks noChangeShapeType="1"/>
          </p:cNvSpPr>
          <p:nvPr/>
        </p:nvSpPr>
        <p:spPr bwMode="auto">
          <a:xfrm flipV="1">
            <a:off x="7848600" y="6019800"/>
            <a:ext cx="1981200" cy="13880"/>
          </a:xfrm>
          <a:prstGeom prst="line">
            <a:avLst/>
          </a:prstGeom>
          <a:noFill/>
          <a:ln w="22225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32" name="Line 159"/>
          <p:cNvSpPr>
            <a:spLocks noChangeShapeType="1"/>
          </p:cNvSpPr>
          <p:nvPr/>
        </p:nvSpPr>
        <p:spPr bwMode="auto">
          <a:xfrm flipV="1">
            <a:off x="7848600" y="6571351"/>
            <a:ext cx="2362200" cy="16549"/>
          </a:xfrm>
          <a:prstGeom prst="line">
            <a:avLst/>
          </a:prstGeom>
          <a:noFill/>
          <a:ln w="22225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4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33" grpId="0"/>
      <p:bldP spid="19638" grpId="0"/>
      <p:bldP spid="797757" grpId="0" animBg="1"/>
      <p:bldP spid="797762" grpId="0" animBg="1"/>
      <p:bldP spid="19470" grpId="0" animBg="1"/>
      <p:bldP spid="797828" grpId="0" animBg="1"/>
      <p:bldP spid="797837" grpId="0" animBg="1"/>
      <p:bldP spid="797838" grpId="0" animBg="1"/>
      <p:bldP spid="797841" grpId="0" animBg="1"/>
      <p:bldP spid="797845" grpId="0" animBg="1"/>
      <p:bldP spid="797849" grpId="0" animBg="1"/>
      <p:bldP spid="797851" grpId="0" animBg="1"/>
      <p:bldP spid="797853" grpId="0" animBg="1"/>
      <p:bldP spid="797855" grpId="0" animBg="1"/>
      <p:bldP spid="79785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8415" y="320040"/>
            <a:ext cx="7800850" cy="585216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Depth-First </a:t>
            </a:r>
            <a:r>
              <a:rPr lang="en-US" dirty="0" smtClean="0"/>
              <a:t>Search</a:t>
            </a:r>
            <a:r>
              <a:rPr lang="zh-CN" altLang="en-US" dirty="0" smtClean="0"/>
              <a:t>深度优先搜索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Depth-First </a:t>
            </a:r>
            <a:r>
              <a:rPr lang="en-US" dirty="0" smtClean="0"/>
              <a:t>Search</a:t>
            </a:r>
            <a:r>
              <a:rPr lang="zh-CN" altLang="en-US" dirty="0" smtClean="0"/>
              <a:t>深度优先搜索</a:t>
            </a:r>
            <a:endParaRPr lang="en-US" dirty="0"/>
          </a:p>
        </p:txBody>
      </p:sp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3124200" y="3433765"/>
            <a:ext cx="5486400" cy="3355591"/>
            <a:chOff x="48" y="2332"/>
            <a:chExt cx="3456" cy="2406"/>
          </a:xfrm>
        </p:grpSpPr>
        <p:sp>
          <p:nvSpPr>
            <p:cNvPr id="19594" name="Text Box 4"/>
            <p:cNvSpPr txBox="1">
              <a:spLocks noChangeArrowheads="1"/>
            </p:cNvSpPr>
            <p:nvPr/>
          </p:nvSpPr>
          <p:spPr bwMode="auto">
            <a:xfrm>
              <a:off x="1728" y="2332"/>
              <a:ext cx="624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/>
                <a:t>S</a:t>
              </a:r>
            </a:p>
          </p:txBody>
        </p:sp>
        <p:sp>
          <p:nvSpPr>
            <p:cNvPr id="19595" name="Text Box 5"/>
            <p:cNvSpPr txBox="1">
              <a:spLocks noChangeArrowheads="1"/>
            </p:cNvSpPr>
            <p:nvPr/>
          </p:nvSpPr>
          <p:spPr bwMode="auto">
            <a:xfrm>
              <a:off x="48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19596" name="Text Box 6"/>
            <p:cNvSpPr txBox="1">
              <a:spLocks noChangeArrowheads="1"/>
            </p:cNvSpPr>
            <p:nvPr/>
          </p:nvSpPr>
          <p:spPr bwMode="auto">
            <a:xfrm>
              <a:off x="48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b</a:t>
              </a:r>
            </a:p>
          </p:txBody>
        </p:sp>
        <p:sp>
          <p:nvSpPr>
            <p:cNvPr id="19597" name="Text Box 7"/>
            <p:cNvSpPr txBox="1">
              <a:spLocks noChangeArrowheads="1"/>
            </p:cNvSpPr>
            <p:nvPr/>
          </p:nvSpPr>
          <p:spPr bwMode="auto">
            <a:xfrm>
              <a:off x="384" y="2688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d</a:t>
              </a:r>
            </a:p>
          </p:txBody>
        </p:sp>
        <p:sp>
          <p:nvSpPr>
            <p:cNvPr id="19598" name="Text Box 8"/>
            <p:cNvSpPr txBox="1">
              <a:spLocks noChangeArrowheads="1"/>
            </p:cNvSpPr>
            <p:nvPr/>
          </p:nvSpPr>
          <p:spPr bwMode="auto">
            <a:xfrm>
              <a:off x="3264" y="2640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p</a:t>
              </a:r>
            </a:p>
          </p:txBody>
        </p:sp>
        <p:sp>
          <p:nvSpPr>
            <p:cNvPr id="19599" name="Text Box 9"/>
            <p:cNvSpPr txBox="1">
              <a:spLocks noChangeArrowheads="1"/>
            </p:cNvSpPr>
            <p:nvPr/>
          </p:nvSpPr>
          <p:spPr bwMode="auto">
            <a:xfrm>
              <a:off x="480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19600" name="Text Box 10"/>
            <p:cNvSpPr txBox="1">
              <a:spLocks noChangeArrowheads="1"/>
            </p:cNvSpPr>
            <p:nvPr/>
          </p:nvSpPr>
          <p:spPr bwMode="auto">
            <a:xfrm>
              <a:off x="480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c</a:t>
              </a:r>
            </a:p>
          </p:txBody>
        </p:sp>
        <p:cxnSp>
          <p:nvCxnSpPr>
            <p:cNvPr id="19601" name="AutoShape 11"/>
            <p:cNvCxnSpPr>
              <a:cxnSpLocks noChangeShapeType="1"/>
              <a:stCxn id="19597" idx="2"/>
              <a:endCxn id="19596" idx="0"/>
            </p:cNvCxnSpPr>
            <p:nvPr/>
          </p:nvCxnSpPr>
          <p:spPr bwMode="auto">
            <a:xfrm flipH="1">
              <a:off x="168" y="2953"/>
              <a:ext cx="33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02" name="AutoShape 12"/>
            <p:cNvCxnSpPr>
              <a:cxnSpLocks noChangeShapeType="1"/>
              <a:stCxn id="19597" idx="2"/>
              <a:endCxn id="19600" idx="0"/>
            </p:cNvCxnSpPr>
            <p:nvPr/>
          </p:nvCxnSpPr>
          <p:spPr bwMode="auto">
            <a:xfrm>
              <a:off x="504" y="2953"/>
              <a:ext cx="9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03" name="AutoShape 13"/>
            <p:cNvCxnSpPr>
              <a:cxnSpLocks noChangeShapeType="1"/>
              <a:stCxn id="19596" idx="2"/>
              <a:endCxn id="19595" idx="0"/>
            </p:cNvCxnSpPr>
            <p:nvPr/>
          </p:nvCxnSpPr>
          <p:spPr bwMode="auto">
            <a:xfrm>
              <a:off x="168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04" name="AutoShape 14"/>
            <p:cNvCxnSpPr>
              <a:cxnSpLocks noChangeShapeType="1"/>
              <a:stCxn id="19600" idx="2"/>
              <a:endCxn id="19599" idx="0"/>
            </p:cNvCxnSpPr>
            <p:nvPr/>
          </p:nvCxnSpPr>
          <p:spPr bwMode="auto">
            <a:xfrm>
              <a:off x="600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9605" name="Group 15"/>
            <p:cNvGrpSpPr>
              <a:grpSpLocks/>
            </p:cNvGrpSpPr>
            <p:nvPr/>
          </p:nvGrpSpPr>
          <p:grpSpPr bwMode="auto">
            <a:xfrm>
              <a:off x="1776" y="2640"/>
              <a:ext cx="1104" cy="1714"/>
              <a:chOff x="1152" y="2640"/>
              <a:chExt cx="1104" cy="1714"/>
            </a:xfrm>
          </p:grpSpPr>
          <p:sp>
            <p:nvSpPr>
              <p:cNvPr id="19632" name="Text Box 16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19633" name="Text Box 17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19634" name="Text Box 18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19635" name="Text Box 19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19636" name="Text Box 20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19637" name="Text Box 21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38" name="Text Box 22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39" name="Text Box 23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19640" name="Text Box 24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19641" name="Text Box 25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19642" name="AutoShape 26"/>
              <p:cNvCxnSpPr>
                <a:cxnSpLocks noChangeShapeType="1"/>
                <a:stCxn id="19632" idx="2"/>
                <a:endCxn id="19634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3" name="AutoShape 27"/>
              <p:cNvCxnSpPr>
                <a:cxnSpLocks noChangeShapeType="1"/>
                <a:stCxn id="19632" idx="2"/>
                <a:endCxn id="19636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4" name="AutoShape 28"/>
              <p:cNvCxnSpPr>
                <a:cxnSpLocks noChangeShapeType="1"/>
                <a:stCxn id="19634" idx="2"/>
                <a:endCxn id="19633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5" name="AutoShape 29"/>
              <p:cNvCxnSpPr>
                <a:cxnSpLocks noChangeShapeType="1"/>
                <a:stCxn id="19634" idx="2"/>
                <a:endCxn id="19637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6" name="AutoShape 30"/>
              <p:cNvCxnSpPr>
                <a:cxnSpLocks noChangeShapeType="1"/>
                <a:stCxn id="19636" idx="2"/>
                <a:endCxn id="19635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7" name="AutoShape 31"/>
              <p:cNvCxnSpPr>
                <a:cxnSpLocks noChangeShapeType="1"/>
                <a:stCxn id="19633" idx="2"/>
                <a:endCxn id="19638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8" name="AutoShape 32"/>
              <p:cNvCxnSpPr>
                <a:cxnSpLocks noChangeShapeType="1"/>
                <a:stCxn id="19635" idx="2"/>
                <a:endCxn id="19639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9" name="AutoShape 33"/>
              <p:cNvCxnSpPr>
                <a:cxnSpLocks noChangeShapeType="1"/>
                <a:stCxn id="19635" idx="2"/>
                <a:endCxn id="19640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50" name="AutoShape 34"/>
              <p:cNvCxnSpPr>
                <a:cxnSpLocks noChangeShapeType="1"/>
                <a:stCxn id="19639" idx="2"/>
                <a:endCxn id="19641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19606" name="Text Box 35"/>
            <p:cNvSpPr txBox="1">
              <a:spLocks noChangeArrowheads="1"/>
            </p:cNvSpPr>
            <p:nvPr/>
          </p:nvSpPr>
          <p:spPr bwMode="auto">
            <a:xfrm>
              <a:off x="3264" y="2994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q</a:t>
              </a:r>
            </a:p>
          </p:txBody>
        </p:sp>
        <p:cxnSp>
          <p:nvCxnSpPr>
            <p:cNvPr id="19607" name="AutoShape 36"/>
            <p:cNvCxnSpPr>
              <a:cxnSpLocks noChangeShapeType="1"/>
              <a:stCxn id="19598" idx="2"/>
              <a:endCxn id="19606" idx="0"/>
            </p:cNvCxnSpPr>
            <p:nvPr/>
          </p:nvCxnSpPr>
          <p:spPr bwMode="auto">
            <a:xfrm>
              <a:off x="3384" y="2905"/>
              <a:ext cx="0" cy="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9608" name="Group 37"/>
            <p:cNvGrpSpPr>
              <a:grpSpLocks/>
            </p:cNvGrpSpPr>
            <p:nvPr/>
          </p:nvGrpSpPr>
          <p:grpSpPr bwMode="auto">
            <a:xfrm>
              <a:off x="624" y="3024"/>
              <a:ext cx="1104" cy="1714"/>
              <a:chOff x="1152" y="2640"/>
              <a:chExt cx="1104" cy="1714"/>
            </a:xfrm>
          </p:grpSpPr>
          <p:sp>
            <p:nvSpPr>
              <p:cNvPr id="19613" name="Text Box 38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19614" name="Text Box 39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19615" name="Text Box 40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19616" name="Text Box 41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19617" name="Text Box 42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19618" name="Text Box 43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19" name="Text Box 44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20" name="Text Box 45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19621" name="Text Box 46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19622" name="Text Box 47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19623" name="AutoShape 48"/>
              <p:cNvCxnSpPr>
                <a:cxnSpLocks noChangeShapeType="1"/>
                <a:stCxn id="19613" idx="2"/>
                <a:endCxn id="19615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4" name="AutoShape 49"/>
              <p:cNvCxnSpPr>
                <a:cxnSpLocks noChangeShapeType="1"/>
                <a:stCxn id="19613" idx="2"/>
                <a:endCxn id="19617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5" name="AutoShape 50"/>
              <p:cNvCxnSpPr>
                <a:cxnSpLocks noChangeShapeType="1"/>
                <a:stCxn id="19615" idx="2"/>
                <a:endCxn id="19614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6" name="AutoShape 51"/>
              <p:cNvCxnSpPr>
                <a:cxnSpLocks noChangeShapeType="1"/>
                <a:stCxn id="19615" idx="2"/>
                <a:endCxn id="19618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7" name="AutoShape 52"/>
              <p:cNvCxnSpPr>
                <a:cxnSpLocks noChangeShapeType="1"/>
                <a:stCxn id="19617" idx="2"/>
                <a:endCxn id="19616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8" name="AutoShape 53"/>
              <p:cNvCxnSpPr>
                <a:cxnSpLocks noChangeShapeType="1"/>
                <a:stCxn id="19614" idx="2"/>
                <a:endCxn id="19619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9" name="AutoShape 54"/>
              <p:cNvCxnSpPr>
                <a:cxnSpLocks noChangeShapeType="1"/>
                <a:stCxn id="19616" idx="2"/>
                <a:endCxn id="19620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30" name="AutoShape 55"/>
              <p:cNvCxnSpPr>
                <a:cxnSpLocks noChangeShapeType="1"/>
                <a:stCxn id="19616" idx="2"/>
                <a:endCxn id="19621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31" name="AutoShape 56"/>
              <p:cNvCxnSpPr>
                <a:cxnSpLocks noChangeShapeType="1"/>
                <a:stCxn id="19620" idx="2"/>
                <a:endCxn id="19622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19609" name="AutoShape 57"/>
            <p:cNvCxnSpPr>
              <a:cxnSpLocks noChangeShapeType="1"/>
              <a:stCxn id="19597" idx="2"/>
              <a:endCxn id="19613" idx="0"/>
            </p:cNvCxnSpPr>
            <p:nvPr/>
          </p:nvCxnSpPr>
          <p:spPr bwMode="auto">
            <a:xfrm>
              <a:off x="504" y="2953"/>
              <a:ext cx="624" cy="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10" name="AutoShape 58"/>
            <p:cNvCxnSpPr>
              <a:cxnSpLocks noChangeShapeType="1"/>
              <a:stCxn id="19594" idx="2"/>
              <a:endCxn id="19597" idx="0"/>
            </p:cNvCxnSpPr>
            <p:nvPr/>
          </p:nvCxnSpPr>
          <p:spPr bwMode="auto">
            <a:xfrm flipH="1">
              <a:off x="504" y="2575"/>
              <a:ext cx="1536" cy="1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11" name="AutoShape 59"/>
            <p:cNvCxnSpPr>
              <a:cxnSpLocks noChangeShapeType="1"/>
              <a:stCxn id="19594" idx="2"/>
              <a:endCxn id="19632" idx="0"/>
            </p:cNvCxnSpPr>
            <p:nvPr/>
          </p:nvCxnSpPr>
          <p:spPr bwMode="auto">
            <a:xfrm>
              <a:off x="2040" y="2575"/>
              <a:ext cx="240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12" name="AutoShape 60"/>
            <p:cNvCxnSpPr>
              <a:cxnSpLocks noChangeShapeType="1"/>
              <a:stCxn id="19594" idx="2"/>
              <a:endCxn id="19598" idx="0"/>
            </p:cNvCxnSpPr>
            <p:nvPr/>
          </p:nvCxnSpPr>
          <p:spPr bwMode="auto">
            <a:xfrm>
              <a:off x="2040" y="2575"/>
              <a:ext cx="1344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797757" name="Line 61"/>
          <p:cNvSpPr>
            <a:spLocks noChangeShapeType="1"/>
          </p:cNvSpPr>
          <p:nvPr/>
        </p:nvSpPr>
        <p:spPr bwMode="auto">
          <a:xfrm flipH="1">
            <a:off x="3835400" y="3738563"/>
            <a:ext cx="2489200" cy="177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758" name="Line 62"/>
          <p:cNvSpPr>
            <a:spLocks noChangeShapeType="1"/>
          </p:cNvSpPr>
          <p:nvPr/>
        </p:nvSpPr>
        <p:spPr bwMode="auto">
          <a:xfrm flipH="1">
            <a:off x="3305176" y="4241801"/>
            <a:ext cx="557213" cy="160339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759" name="Line 63"/>
          <p:cNvSpPr>
            <a:spLocks noChangeShapeType="1"/>
          </p:cNvSpPr>
          <p:nvPr/>
        </p:nvSpPr>
        <p:spPr bwMode="auto">
          <a:xfrm>
            <a:off x="3835401" y="4232277"/>
            <a:ext cx="160339" cy="160339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760" name="Line 64"/>
          <p:cNvSpPr>
            <a:spLocks noChangeShapeType="1"/>
          </p:cNvSpPr>
          <p:nvPr/>
        </p:nvSpPr>
        <p:spPr bwMode="auto">
          <a:xfrm flipH="1">
            <a:off x="3309943" y="4725988"/>
            <a:ext cx="3175" cy="228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761" name="Line 65"/>
          <p:cNvSpPr>
            <a:spLocks noChangeShapeType="1"/>
          </p:cNvSpPr>
          <p:nvPr/>
        </p:nvSpPr>
        <p:spPr bwMode="auto">
          <a:xfrm flipH="1">
            <a:off x="4000506" y="4743451"/>
            <a:ext cx="3175" cy="228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762" name="Line 66"/>
          <p:cNvSpPr>
            <a:spLocks noChangeShapeType="1"/>
          </p:cNvSpPr>
          <p:nvPr/>
        </p:nvSpPr>
        <p:spPr bwMode="auto">
          <a:xfrm>
            <a:off x="3832225" y="4256089"/>
            <a:ext cx="995363" cy="1428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763" name="Line 67"/>
          <p:cNvSpPr>
            <a:spLocks noChangeShapeType="1"/>
          </p:cNvSpPr>
          <p:nvPr/>
        </p:nvSpPr>
        <p:spPr bwMode="auto">
          <a:xfrm flipH="1">
            <a:off x="4432306" y="4732339"/>
            <a:ext cx="398463" cy="203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764" name="Line 68"/>
          <p:cNvSpPr>
            <a:spLocks noChangeShapeType="1"/>
          </p:cNvSpPr>
          <p:nvPr/>
        </p:nvSpPr>
        <p:spPr bwMode="auto">
          <a:xfrm flipH="1">
            <a:off x="4233865" y="5253044"/>
            <a:ext cx="219075" cy="2111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765" name="Line 69"/>
          <p:cNvSpPr>
            <a:spLocks noChangeShapeType="1"/>
          </p:cNvSpPr>
          <p:nvPr/>
        </p:nvSpPr>
        <p:spPr bwMode="auto">
          <a:xfrm>
            <a:off x="4238630" y="5797551"/>
            <a:ext cx="3175" cy="177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grpSp>
        <p:nvGrpSpPr>
          <p:cNvPr id="19469" name="Group 70"/>
          <p:cNvGrpSpPr>
            <a:grpSpLocks/>
          </p:cNvGrpSpPr>
          <p:nvPr/>
        </p:nvGrpSpPr>
        <p:grpSpPr bwMode="auto">
          <a:xfrm>
            <a:off x="4491037" y="1371604"/>
            <a:ext cx="3205163" cy="1768475"/>
            <a:chOff x="816" y="1056"/>
            <a:chExt cx="4176" cy="2304"/>
          </a:xfrm>
        </p:grpSpPr>
        <p:grpSp>
          <p:nvGrpSpPr>
            <p:cNvPr id="19564" name="Group 71"/>
            <p:cNvGrpSpPr>
              <a:grpSpLocks/>
            </p:cNvGrpSpPr>
            <p:nvPr/>
          </p:nvGrpSpPr>
          <p:grpSpPr bwMode="auto">
            <a:xfrm>
              <a:off x="816" y="1056"/>
              <a:ext cx="4176" cy="2304"/>
              <a:chOff x="336" y="576"/>
              <a:chExt cx="4848" cy="2784"/>
            </a:xfrm>
          </p:grpSpPr>
          <p:sp>
            <p:nvSpPr>
              <p:cNvPr id="19566" name="AutoShape 72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S</a:t>
                </a:r>
              </a:p>
            </p:txBody>
          </p:sp>
          <p:sp>
            <p:nvSpPr>
              <p:cNvPr id="19567" name="AutoShape 73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G</a:t>
                </a:r>
              </a:p>
            </p:txBody>
          </p:sp>
          <p:sp>
            <p:nvSpPr>
              <p:cNvPr id="19568" name="AutoShape 74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d</a:t>
                </a:r>
              </a:p>
            </p:txBody>
          </p:sp>
          <p:sp>
            <p:nvSpPr>
              <p:cNvPr id="19569" name="AutoShape 75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b</a:t>
                </a:r>
              </a:p>
            </p:txBody>
          </p:sp>
          <p:sp>
            <p:nvSpPr>
              <p:cNvPr id="19570" name="AutoShape 76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p</a:t>
                </a:r>
              </a:p>
            </p:txBody>
          </p:sp>
          <p:sp>
            <p:nvSpPr>
              <p:cNvPr id="19571" name="AutoShape 77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q</a:t>
                </a:r>
              </a:p>
            </p:txBody>
          </p:sp>
          <p:sp>
            <p:nvSpPr>
              <p:cNvPr id="19572" name="AutoShape 78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c</a:t>
                </a:r>
              </a:p>
            </p:txBody>
          </p:sp>
          <p:sp>
            <p:nvSpPr>
              <p:cNvPr id="19573" name="AutoShape 79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e</a:t>
                </a:r>
              </a:p>
            </p:txBody>
          </p:sp>
          <p:sp>
            <p:nvSpPr>
              <p:cNvPr id="19574" name="AutoShape 80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h</a:t>
                </a:r>
              </a:p>
            </p:txBody>
          </p:sp>
          <p:sp>
            <p:nvSpPr>
              <p:cNvPr id="19575" name="AutoShape 81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a</a:t>
                </a:r>
              </a:p>
            </p:txBody>
          </p:sp>
          <p:sp>
            <p:nvSpPr>
              <p:cNvPr id="19576" name="AutoShape 82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f</a:t>
                </a:r>
              </a:p>
            </p:txBody>
          </p:sp>
          <p:sp>
            <p:nvSpPr>
              <p:cNvPr id="19577" name="AutoShape 83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r</a:t>
                </a:r>
              </a:p>
            </p:txBody>
          </p:sp>
          <p:cxnSp>
            <p:nvCxnSpPr>
              <p:cNvPr id="19578" name="AutoShape 84"/>
              <p:cNvCxnSpPr>
                <a:cxnSpLocks noChangeShapeType="1"/>
                <a:stCxn id="19566" idx="5"/>
                <a:endCxn id="19570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79" name="AutoShape 85"/>
              <p:cNvCxnSpPr>
                <a:cxnSpLocks noChangeShapeType="1"/>
                <a:stCxn id="19570" idx="5"/>
                <a:endCxn id="19571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0" name="AutoShape 86"/>
              <p:cNvCxnSpPr>
                <a:cxnSpLocks noChangeShapeType="1"/>
                <a:stCxn id="19574" idx="3"/>
                <a:endCxn id="19571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1" name="AutoShape 87"/>
              <p:cNvCxnSpPr>
                <a:cxnSpLocks noChangeShapeType="1"/>
                <a:stCxn id="19574" idx="2"/>
                <a:endCxn id="19570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2" name="AutoShape 88"/>
              <p:cNvCxnSpPr>
                <a:cxnSpLocks noChangeShapeType="1"/>
                <a:stCxn id="19573" idx="4"/>
                <a:endCxn id="19574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3" name="AutoShape 89"/>
              <p:cNvCxnSpPr>
                <a:cxnSpLocks noChangeShapeType="1"/>
                <a:stCxn id="19573" idx="5"/>
                <a:endCxn id="19577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4" name="AutoShape 90"/>
              <p:cNvCxnSpPr>
                <a:cxnSpLocks noChangeShapeType="1"/>
                <a:stCxn id="19577" idx="0"/>
                <a:endCxn id="19576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5" name="AutoShape 91"/>
              <p:cNvCxnSpPr>
                <a:cxnSpLocks noChangeShapeType="1"/>
                <a:stCxn id="19576" idx="0"/>
                <a:endCxn id="19567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6" name="AutoShape 92"/>
              <p:cNvCxnSpPr>
                <a:cxnSpLocks noChangeShapeType="1"/>
                <a:stCxn id="19566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7" name="AutoShape 93"/>
              <p:cNvCxnSpPr>
                <a:cxnSpLocks noChangeShapeType="1"/>
                <a:stCxn id="19568" idx="1"/>
                <a:endCxn id="19569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8" name="AutoShape 94"/>
              <p:cNvCxnSpPr>
                <a:cxnSpLocks noChangeShapeType="1"/>
                <a:endCxn id="19575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9" name="AutoShape 95"/>
              <p:cNvCxnSpPr>
                <a:cxnSpLocks noChangeShapeType="1"/>
                <a:stCxn id="19572" idx="2"/>
                <a:endCxn id="19575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0" name="AutoShape 96"/>
              <p:cNvCxnSpPr>
                <a:cxnSpLocks noChangeShapeType="1"/>
                <a:stCxn id="19568" idx="7"/>
                <a:endCxn id="19572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1" name="AutoShape 97"/>
              <p:cNvCxnSpPr>
                <a:cxnSpLocks noChangeShapeType="1"/>
                <a:stCxn id="19568" idx="6"/>
                <a:endCxn id="19573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2" name="AutoShape 98"/>
              <p:cNvCxnSpPr>
                <a:cxnSpLocks noChangeShapeType="1"/>
                <a:stCxn id="19576" idx="1"/>
                <a:endCxn id="19572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3" name="AutoShape 99"/>
              <p:cNvCxnSpPr>
                <a:cxnSpLocks noChangeShapeType="1"/>
                <a:stCxn id="19566" idx="6"/>
                <a:endCxn id="19573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19565" name="AutoShape 100"/>
            <p:cNvCxnSpPr>
              <a:cxnSpLocks noChangeShapeType="1"/>
              <a:stCxn id="19571" idx="6"/>
              <a:endCxn id="19577" idx="2"/>
            </p:cNvCxnSpPr>
            <p:nvPr/>
          </p:nvCxnSpPr>
          <p:spPr bwMode="auto">
            <a:xfrm flipV="1">
              <a:off x="2966" y="3043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</p:grpSp>
      <p:sp>
        <p:nvSpPr>
          <p:cNvPr id="19470" name="AutoShape 101"/>
          <p:cNvSpPr>
            <a:spLocks noChangeArrowheads="1"/>
          </p:cNvSpPr>
          <p:nvPr/>
        </p:nvSpPr>
        <p:spPr bwMode="auto">
          <a:xfrm>
            <a:off x="4491038" y="2408237"/>
            <a:ext cx="317500" cy="304800"/>
          </a:xfrm>
          <a:prstGeom prst="flowChartConnector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pPr algn="ctr"/>
            <a:endParaRPr lang="en-US" sz="1200" dirty="0"/>
          </a:p>
        </p:txBody>
      </p:sp>
      <p:grpSp>
        <p:nvGrpSpPr>
          <p:cNvPr id="7" name="Group 102"/>
          <p:cNvGrpSpPr>
            <a:grpSpLocks/>
          </p:cNvGrpSpPr>
          <p:nvPr/>
        </p:nvGrpSpPr>
        <p:grpSpPr bwMode="auto">
          <a:xfrm>
            <a:off x="5333180" y="2835275"/>
            <a:ext cx="807272" cy="304800"/>
            <a:chOff x="1914" y="2963"/>
            <a:chExt cx="1052" cy="397"/>
          </a:xfrm>
        </p:grpSpPr>
        <p:sp>
          <p:nvSpPr>
            <p:cNvPr id="19562" name="AutoShape 103"/>
            <p:cNvSpPr>
              <a:spLocks noChangeArrowheads="1"/>
            </p:cNvSpPr>
            <p:nvPr/>
          </p:nvSpPr>
          <p:spPr bwMode="auto">
            <a:xfrm>
              <a:off x="2553" y="2963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q</a:t>
              </a:r>
            </a:p>
          </p:txBody>
        </p:sp>
        <p:cxnSp>
          <p:nvCxnSpPr>
            <p:cNvPr id="19563" name="AutoShape 104"/>
            <p:cNvCxnSpPr>
              <a:cxnSpLocks noChangeShapeType="1"/>
              <a:stCxn id="19560" idx="5"/>
              <a:endCxn id="19562" idx="2"/>
            </p:cNvCxnSpPr>
            <p:nvPr/>
          </p:nvCxnSpPr>
          <p:spPr bwMode="auto">
            <a:xfrm flipV="1">
              <a:off x="1914" y="3162"/>
              <a:ext cx="639" cy="2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8" name="Group 105"/>
          <p:cNvGrpSpPr>
            <a:grpSpLocks/>
          </p:cNvGrpSpPr>
          <p:nvPr/>
        </p:nvGrpSpPr>
        <p:grpSpPr bwMode="auto">
          <a:xfrm>
            <a:off x="5062538" y="2591572"/>
            <a:ext cx="1299841" cy="456433"/>
            <a:chOff x="1560" y="2646"/>
            <a:chExt cx="1695" cy="595"/>
          </a:xfrm>
        </p:grpSpPr>
        <p:sp>
          <p:nvSpPr>
            <p:cNvPr id="19560" name="AutoShape 106"/>
            <p:cNvSpPr>
              <a:spLocks noChangeArrowheads="1"/>
            </p:cNvSpPr>
            <p:nvPr/>
          </p:nvSpPr>
          <p:spPr bwMode="auto">
            <a:xfrm>
              <a:off x="1560" y="2844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p</a:t>
              </a:r>
            </a:p>
          </p:txBody>
        </p:sp>
        <p:cxnSp>
          <p:nvCxnSpPr>
            <p:cNvPr id="19561" name="AutoShape 107"/>
            <p:cNvCxnSpPr>
              <a:cxnSpLocks noChangeShapeType="1"/>
              <a:stCxn id="19558" idx="2"/>
              <a:endCxn id="19560" idx="6"/>
            </p:cNvCxnSpPr>
            <p:nvPr/>
          </p:nvCxnSpPr>
          <p:spPr bwMode="auto">
            <a:xfrm flipH="1">
              <a:off x="1974" y="2646"/>
              <a:ext cx="1281" cy="396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9" name="Group 108"/>
          <p:cNvGrpSpPr>
            <a:grpSpLocks/>
          </p:cNvGrpSpPr>
          <p:nvPr/>
        </p:nvGrpSpPr>
        <p:grpSpPr bwMode="auto">
          <a:xfrm>
            <a:off x="6362702" y="2316463"/>
            <a:ext cx="412751" cy="428328"/>
            <a:chOff x="3255" y="2287"/>
            <a:chExt cx="538" cy="557"/>
          </a:xfrm>
        </p:grpSpPr>
        <p:sp>
          <p:nvSpPr>
            <p:cNvPr id="19558" name="AutoShape 109"/>
            <p:cNvSpPr>
              <a:spLocks noChangeArrowheads="1"/>
            </p:cNvSpPr>
            <p:nvPr/>
          </p:nvSpPr>
          <p:spPr bwMode="auto">
            <a:xfrm>
              <a:off x="3255" y="2446"/>
              <a:ext cx="414" cy="398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h</a:t>
              </a:r>
            </a:p>
          </p:txBody>
        </p:sp>
        <p:cxnSp>
          <p:nvCxnSpPr>
            <p:cNvPr id="19559" name="AutoShape 110"/>
            <p:cNvCxnSpPr>
              <a:cxnSpLocks noChangeShapeType="1"/>
              <a:stCxn id="19544" idx="4"/>
              <a:endCxn id="19558" idx="7"/>
            </p:cNvCxnSpPr>
            <p:nvPr/>
          </p:nvCxnSpPr>
          <p:spPr bwMode="auto">
            <a:xfrm flipH="1">
              <a:off x="3608" y="2287"/>
              <a:ext cx="185" cy="218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0" name="Group 111"/>
          <p:cNvGrpSpPr>
            <a:grpSpLocks/>
          </p:cNvGrpSpPr>
          <p:nvPr/>
        </p:nvGrpSpPr>
        <p:grpSpPr bwMode="auto">
          <a:xfrm>
            <a:off x="7283450" y="2195514"/>
            <a:ext cx="317500" cy="548964"/>
            <a:chOff x="4454" y="2129"/>
            <a:chExt cx="414" cy="715"/>
          </a:xfrm>
        </p:grpSpPr>
        <p:sp>
          <p:nvSpPr>
            <p:cNvPr id="19556" name="AutoShape 112"/>
            <p:cNvSpPr>
              <a:spLocks noChangeArrowheads="1"/>
            </p:cNvSpPr>
            <p:nvPr/>
          </p:nvSpPr>
          <p:spPr bwMode="auto">
            <a:xfrm>
              <a:off x="4454" y="2129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f</a:t>
              </a:r>
            </a:p>
          </p:txBody>
        </p:sp>
        <p:cxnSp>
          <p:nvCxnSpPr>
            <p:cNvPr id="19557" name="AutoShape 113"/>
            <p:cNvCxnSpPr>
              <a:cxnSpLocks noChangeShapeType="1"/>
              <a:stCxn id="797828" idx="0"/>
              <a:endCxn id="19556" idx="4"/>
            </p:cNvCxnSpPr>
            <p:nvPr/>
          </p:nvCxnSpPr>
          <p:spPr bwMode="auto">
            <a:xfrm flipV="1">
              <a:off x="4495" y="2526"/>
              <a:ext cx="166" cy="318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1" name="Group 114"/>
          <p:cNvGrpSpPr>
            <a:grpSpLocks/>
          </p:cNvGrpSpPr>
          <p:nvPr/>
        </p:nvGrpSpPr>
        <p:grpSpPr bwMode="auto">
          <a:xfrm>
            <a:off x="7378702" y="1371602"/>
            <a:ext cx="317500" cy="824137"/>
            <a:chOff x="4579" y="1056"/>
            <a:chExt cx="413" cy="1055"/>
          </a:xfrm>
        </p:grpSpPr>
        <p:sp>
          <p:nvSpPr>
            <p:cNvPr id="19554" name="AutoShape 115"/>
            <p:cNvSpPr>
              <a:spLocks noChangeArrowheads="1"/>
            </p:cNvSpPr>
            <p:nvPr/>
          </p:nvSpPr>
          <p:spPr bwMode="auto">
            <a:xfrm>
              <a:off x="4579" y="1056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200" dirty="0"/>
            </a:p>
          </p:txBody>
        </p:sp>
        <p:cxnSp>
          <p:nvCxnSpPr>
            <p:cNvPr id="19555" name="AutoShape 116"/>
            <p:cNvCxnSpPr>
              <a:cxnSpLocks noChangeShapeType="1"/>
              <a:stCxn id="19556" idx="0"/>
              <a:endCxn id="19554" idx="4"/>
            </p:cNvCxnSpPr>
            <p:nvPr/>
          </p:nvCxnSpPr>
          <p:spPr bwMode="auto">
            <a:xfrm flipV="1">
              <a:off x="4662" y="1453"/>
              <a:ext cx="124" cy="658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2" name="Group 117"/>
          <p:cNvGrpSpPr>
            <a:grpSpLocks/>
          </p:cNvGrpSpPr>
          <p:nvPr/>
        </p:nvGrpSpPr>
        <p:grpSpPr bwMode="auto">
          <a:xfrm>
            <a:off x="4800862" y="2133603"/>
            <a:ext cx="928424" cy="318758"/>
            <a:chOff x="1219" y="2049"/>
            <a:chExt cx="1210" cy="416"/>
          </a:xfrm>
        </p:grpSpPr>
        <p:sp>
          <p:nvSpPr>
            <p:cNvPr id="19552" name="AutoShape 118"/>
            <p:cNvSpPr>
              <a:spLocks noChangeArrowheads="1"/>
            </p:cNvSpPr>
            <p:nvPr/>
          </p:nvSpPr>
          <p:spPr bwMode="auto">
            <a:xfrm>
              <a:off x="2015" y="2049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d</a:t>
              </a:r>
            </a:p>
          </p:txBody>
        </p:sp>
        <p:cxnSp>
          <p:nvCxnSpPr>
            <p:cNvPr id="19553" name="AutoShape 119"/>
            <p:cNvCxnSpPr>
              <a:cxnSpLocks noChangeShapeType="1"/>
            </p:cNvCxnSpPr>
            <p:nvPr/>
          </p:nvCxnSpPr>
          <p:spPr bwMode="auto">
            <a:xfrm flipV="1">
              <a:off x="1219" y="2248"/>
              <a:ext cx="846" cy="217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3" name="Group 120"/>
          <p:cNvGrpSpPr>
            <a:grpSpLocks/>
          </p:cNvGrpSpPr>
          <p:nvPr/>
        </p:nvGrpSpPr>
        <p:grpSpPr bwMode="auto">
          <a:xfrm>
            <a:off x="4745037" y="1676401"/>
            <a:ext cx="712789" cy="502091"/>
            <a:chOff x="1147" y="1453"/>
            <a:chExt cx="929" cy="655"/>
          </a:xfrm>
        </p:grpSpPr>
        <p:sp>
          <p:nvSpPr>
            <p:cNvPr id="19550" name="AutoShape 121"/>
            <p:cNvSpPr>
              <a:spLocks noChangeArrowheads="1"/>
            </p:cNvSpPr>
            <p:nvPr/>
          </p:nvSpPr>
          <p:spPr bwMode="auto">
            <a:xfrm>
              <a:off x="1147" y="1453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b</a:t>
              </a:r>
            </a:p>
          </p:txBody>
        </p:sp>
        <p:cxnSp>
          <p:nvCxnSpPr>
            <p:cNvPr id="19551" name="AutoShape 122"/>
            <p:cNvCxnSpPr>
              <a:cxnSpLocks noChangeShapeType="1"/>
              <a:stCxn id="19568" idx="1"/>
              <a:endCxn id="19550" idx="5"/>
            </p:cNvCxnSpPr>
            <p:nvPr/>
          </p:nvCxnSpPr>
          <p:spPr bwMode="auto">
            <a:xfrm flipH="1" flipV="1">
              <a:off x="1500" y="1792"/>
              <a:ext cx="576" cy="316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4" name="Group 123"/>
          <p:cNvGrpSpPr>
            <a:grpSpLocks/>
          </p:cNvGrpSpPr>
          <p:nvPr/>
        </p:nvGrpSpPr>
        <p:grpSpPr bwMode="auto">
          <a:xfrm>
            <a:off x="5021262" y="1401763"/>
            <a:ext cx="611188" cy="319088"/>
            <a:chOff x="1507" y="1096"/>
            <a:chExt cx="797" cy="416"/>
          </a:xfrm>
        </p:grpSpPr>
        <p:sp>
          <p:nvSpPr>
            <p:cNvPr id="19548" name="AutoShape 124"/>
            <p:cNvSpPr>
              <a:spLocks noChangeArrowheads="1"/>
            </p:cNvSpPr>
            <p:nvPr/>
          </p:nvSpPr>
          <p:spPr bwMode="auto">
            <a:xfrm>
              <a:off x="1891" y="1096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a</a:t>
              </a:r>
            </a:p>
          </p:txBody>
        </p:sp>
        <p:cxnSp>
          <p:nvCxnSpPr>
            <p:cNvPr id="19549" name="AutoShape 125"/>
            <p:cNvCxnSpPr>
              <a:cxnSpLocks noChangeShapeType="1"/>
              <a:endCxn id="19548" idx="2"/>
            </p:cNvCxnSpPr>
            <p:nvPr/>
          </p:nvCxnSpPr>
          <p:spPr bwMode="auto">
            <a:xfrm flipV="1">
              <a:off x="1507" y="1295"/>
              <a:ext cx="372" cy="217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5" name="Group 126"/>
          <p:cNvGrpSpPr>
            <a:grpSpLocks/>
          </p:cNvGrpSpPr>
          <p:nvPr/>
        </p:nvGrpSpPr>
        <p:grpSpPr bwMode="auto">
          <a:xfrm>
            <a:off x="5682429" y="1646237"/>
            <a:ext cx="807272" cy="532259"/>
            <a:chOff x="2369" y="1414"/>
            <a:chExt cx="1052" cy="694"/>
          </a:xfrm>
        </p:grpSpPr>
        <p:sp>
          <p:nvSpPr>
            <p:cNvPr id="19546" name="AutoShape 127"/>
            <p:cNvSpPr>
              <a:spLocks noChangeArrowheads="1"/>
            </p:cNvSpPr>
            <p:nvPr/>
          </p:nvSpPr>
          <p:spPr bwMode="auto">
            <a:xfrm>
              <a:off x="3007" y="1414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c</a:t>
              </a:r>
            </a:p>
          </p:txBody>
        </p:sp>
        <p:cxnSp>
          <p:nvCxnSpPr>
            <p:cNvPr id="19547" name="AutoShape 128"/>
            <p:cNvCxnSpPr>
              <a:cxnSpLocks noChangeShapeType="1"/>
              <a:stCxn id="19552" idx="7"/>
              <a:endCxn id="19546" idx="3"/>
            </p:cNvCxnSpPr>
            <p:nvPr/>
          </p:nvCxnSpPr>
          <p:spPr bwMode="auto">
            <a:xfrm flipV="1">
              <a:off x="2369" y="1753"/>
              <a:ext cx="698" cy="355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6" name="Group 129"/>
          <p:cNvGrpSpPr>
            <a:grpSpLocks/>
          </p:cNvGrpSpPr>
          <p:nvPr/>
        </p:nvGrpSpPr>
        <p:grpSpPr bwMode="auto">
          <a:xfrm>
            <a:off x="5729611" y="2011363"/>
            <a:ext cx="1204590" cy="304800"/>
            <a:chOff x="2429" y="1890"/>
            <a:chExt cx="1571" cy="397"/>
          </a:xfrm>
        </p:grpSpPr>
        <p:sp>
          <p:nvSpPr>
            <p:cNvPr id="19544" name="AutoShape 130"/>
            <p:cNvSpPr>
              <a:spLocks noChangeArrowheads="1"/>
            </p:cNvSpPr>
            <p:nvPr/>
          </p:nvSpPr>
          <p:spPr bwMode="auto">
            <a:xfrm>
              <a:off x="3586" y="1890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e</a:t>
              </a:r>
            </a:p>
          </p:txBody>
        </p:sp>
        <p:cxnSp>
          <p:nvCxnSpPr>
            <p:cNvPr id="19545" name="AutoShape 131"/>
            <p:cNvCxnSpPr>
              <a:cxnSpLocks noChangeShapeType="1"/>
              <a:stCxn id="19552" idx="6"/>
              <a:endCxn id="19544" idx="2"/>
            </p:cNvCxnSpPr>
            <p:nvPr/>
          </p:nvCxnSpPr>
          <p:spPr bwMode="auto">
            <a:xfrm flipV="1">
              <a:off x="2429" y="2089"/>
              <a:ext cx="1157" cy="159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797828" name="AutoShape 132"/>
          <p:cNvSpPr>
            <a:spLocks noChangeArrowheads="1"/>
          </p:cNvSpPr>
          <p:nvPr/>
        </p:nvSpPr>
        <p:spPr bwMode="auto">
          <a:xfrm>
            <a:off x="7156450" y="2744791"/>
            <a:ext cx="317500" cy="303213"/>
          </a:xfrm>
          <a:prstGeom prst="flowChartConnector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pPr algn="ctr"/>
            <a:r>
              <a:rPr lang="en-US" sz="1500" i="1" dirty="0"/>
              <a:t>r</a:t>
            </a:r>
          </a:p>
        </p:txBody>
      </p:sp>
      <p:cxnSp>
        <p:nvCxnSpPr>
          <p:cNvPr id="797829" name="AutoShape 133"/>
          <p:cNvCxnSpPr>
            <a:cxnSpLocks noChangeShapeType="1"/>
            <a:stCxn id="19544" idx="5"/>
            <a:endCxn id="797828" idx="1"/>
          </p:cNvCxnSpPr>
          <p:nvPr/>
        </p:nvCxnSpPr>
        <p:spPr bwMode="auto">
          <a:xfrm>
            <a:off x="6888161" y="2290766"/>
            <a:ext cx="314325" cy="479425"/>
          </a:xfrm>
          <a:prstGeom prst="straightConnector1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</p:cxnSp>
      <p:grpSp>
        <p:nvGrpSpPr>
          <p:cNvPr id="17" name="Group 134"/>
          <p:cNvGrpSpPr>
            <a:grpSpLocks/>
          </p:cNvGrpSpPr>
          <p:nvPr/>
        </p:nvGrpSpPr>
        <p:grpSpPr bwMode="auto">
          <a:xfrm>
            <a:off x="5316538" y="1408117"/>
            <a:ext cx="855337" cy="389758"/>
            <a:chOff x="1891" y="1104"/>
            <a:chExt cx="1116" cy="508"/>
          </a:xfrm>
        </p:grpSpPr>
        <p:cxnSp>
          <p:nvCxnSpPr>
            <p:cNvPr id="19542" name="AutoShape 135"/>
            <p:cNvCxnSpPr>
              <a:cxnSpLocks noChangeShapeType="1"/>
              <a:stCxn id="19546" idx="2"/>
              <a:endCxn id="19543" idx="6"/>
            </p:cNvCxnSpPr>
            <p:nvPr/>
          </p:nvCxnSpPr>
          <p:spPr bwMode="auto">
            <a:xfrm flipH="1" flipV="1">
              <a:off x="2304" y="1302"/>
              <a:ext cx="703" cy="31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sp>
          <p:nvSpPr>
            <p:cNvPr id="19543" name="AutoShape 136"/>
            <p:cNvSpPr>
              <a:spLocks noChangeArrowheads="1"/>
            </p:cNvSpPr>
            <p:nvPr/>
          </p:nvSpPr>
          <p:spPr bwMode="auto">
            <a:xfrm>
              <a:off x="1891" y="1104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500" i="1" dirty="0"/>
            </a:p>
          </p:txBody>
        </p:sp>
      </p:grpSp>
      <p:grpSp>
        <p:nvGrpSpPr>
          <p:cNvPr id="18" name="Group 137"/>
          <p:cNvGrpSpPr>
            <a:grpSpLocks/>
          </p:cNvGrpSpPr>
          <p:nvPr/>
        </p:nvGrpSpPr>
        <p:grpSpPr bwMode="auto">
          <a:xfrm>
            <a:off x="6186488" y="1655767"/>
            <a:ext cx="1143767" cy="583895"/>
            <a:chOff x="3024" y="1427"/>
            <a:chExt cx="1492" cy="760"/>
          </a:xfrm>
        </p:grpSpPr>
        <p:cxnSp>
          <p:nvCxnSpPr>
            <p:cNvPr id="19540" name="AutoShape 138"/>
            <p:cNvCxnSpPr>
              <a:cxnSpLocks noChangeShapeType="1"/>
              <a:stCxn id="19556" idx="1"/>
              <a:endCxn id="19546" idx="6"/>
            </p:cNvCxnSpPr>
            <p:nvPr/>
          </p:nvCxnSpPr>
          <p:spPr bwMode="auto">
            <a:xfrm rot="16200000" flipV="1">
              <a:off x="3680" y="1352"/>
              <a:ext cx="575" cy="1096"/>
            </a:xfrm>
            <a:prstGeom prst="curvedConnector2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sp>
          <p:nvSpPr>
            <p:cNvPr id="19541" name="AutoShape 139"/>
            <p:cNvSpPr>
              <a:spLocks noChangeArrowheads="1"/>
            </p:cNvSpPr>
            <p:nvPr/>
          </p:nvSpPr>
          <p:spPr bwMode="auto">
            <a:xfrm>
              <a:off x="3024" y="1427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500" i="1" dirty="0"/>
            </a:p>
          </p:txBody>
        </p:sp>
      </p:grpSp>
      <p:sp>
        <p:nvSpPr>
          <p:cNvPr id="19485" name="Line 140"/>
          <p:cNvSpPr>
            <a:spLocks noChangeShapeType="1"/>
          </p:cNvSpPr>
          <p:nvPr/>
        </p:nvSpPr>
        <p:spPr bwMode="auto">
          <a:xfrm>
            <a:off x="3" y="3371851"/>
            <a:ext cx="121919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837" name="Oval 141"/>
          <p:cNvSpPr>
            <a:spLocks noChangeArrowheads="1"/>
          </p:cNvSpPr>
          <p:nvPr/>
        </p:nvSpPr>
        <p:spPr bwMode="auto">
          <a:xfrm>
            <a:off x="6140455" y="3478213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38" name="Oval 142"/>
          <p:cNvSpPr>
            <a:spLocks noChangeArrowheads="1"/>
          </p:cNvSpPr>
          <p:nvPr/>
        </p:nvSpPr>
        <p:spPr bwMode="auto">
          <a:xfrm>
            <a:off x="3729039" y="3971930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39" name="Oval 143"/>
          <p:cNvSpPr>
            <a:spLocks noChangeArrowheads="1"/>
          </p:cNvSpPr>
          <p:nvPr/>
        </p:nvSpPr>
        <p:spPr bwMode="auto">
          <a:xfrm>
            <a:off x="3165481" y="4451356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0" name="Oval 144"/>
          <p:cNvSpPr>
            <a:spLocks noChangeArrowheads="1"/>
          </p:cNvSpPr>
          <p:nvPr/>
        </p:nvSpPr>
        <p:spPr bwMode="auto">
          <a:xfrm>
            <a:off x="3865563" y="4451356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1" name="Oval 145"/>
          <p:cNvSpPr>
            <a:spLocks noChangeArrowheads="1"/>
          </p:cNvSpPr>
          <p:nvPr/>
        </p:nvSpPr>
        <p:spPr bwMode="auto">
          <a:xfrm>
            <a:off x="4686305" y="4433888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2" name="Oval 146"/>
          <p:cNvSpPr>
            <a:spLocks noChangeArrowheads="1"/>
          </p:cNvSpPr>
          <p:nvPr/>
        </p:nvSpPr>
        <p:spPr bwMode="auto">
          <a:xfrm>
            <a:off x="3163888" y="5006981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3" name="Oval 147"/>
          <p:cNvSpPr>
            <a:spLocks noChangeArrowheads="1"/>
          </p:cNvSpPr>
          <p:nvPr/>
        </p:nvSpPr>
        <p:spPr bwMode="auto">
          <a:xfrm>
            <a:off x="3856039" y="4999039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4" name="Oval 148"/>
          <p:cNvSpPr>
            <a:spLocks noChangeArrowheads="1"/>
          </p:cNvSpPr>
          <p:nvPr/>
        </p:nvSpPr>
        <p:spPr bwMode="auto">
          <a:xfrm>
            <a:off x="4325939" y="4981581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5" name="Oval 149"/>
          <p:cNvSpPr>
            <a:spLocks noChangeArrowheads="1"/>
          </p:cNvSpPr>
          <p:nvPr/>
        </p:nvSpPr>
        <p:spPr bwMode="auto">
          <a:xfrm>
            <a:off x="5002213" y="4972056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6" name="Oval 150"/>
          <p:cNvSpPr>
            <a:spLocks noChangeArrowheads="1"/>
          </p:cNvSpPr>
          <p:nvPr/>
        </p:nvSpPr>
        <p:spPr bwMode="auto">
          <a:xfrm>
            <a:off x="4087813" y="5510213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7" name="Oval 151"/>
          <p:cNvSpPr>
            <a:spLocks noChangeArrowheads="1"/>
          </p:cNvSpPr>
          <p:nvPr/>
        </p:nvSpPr>
        <p:spPr bwMode="auto">
          <a:xfrm>
            <a:off x="4532313" y="5518156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8" name="Oval 152"/>
          <p:cNvSpPr>
            <a:spLocks noChangeArrowheads="1"/>
          </p:cNvSpPr>
          <p:nvPr/>
        </p:nvSpPr>
        <p:spPr bwMode="auto">
          <a:xfrm>
            <a:off x="4105281" y="6015039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9" name="Oval 153"/>
          <p:cNvSpPr>
            <a:spLocks noChangeArrowheads="1"/>
          </p:cNvSpPr>
          <p:nvPr/>
        </p:nvSpPr>
        <p:spPr bwMode="auto">
          <a:xfrm>
            <a:off x="4992688" y="5519739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50" name="Oval 154"/>
          <p:cNvSpPr>
            <a:spLocks noChangeArrowheads="1"/>
          </p:cNvSpPr>
          <p:nvPr/>
        </p:nvSpPr>
        <p:spPr bwMode="auto">
          <a:xfrm>
            <a:off x="4772030" y="6007105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51" name="Oval 155"/>
          <p:cNvSpPr>
            <a:spLocks noChangeArrowheads="1"/>
          </p:cNvSpPr>
          <p:nvPr/>
        </p:nvSpPr>
        <p:spPr bwMode="auto">
          <a:xfrm>
            <a:off x="5254630" y="6034088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52" name="Oval 156"/>
          <p:cNvSpPr>
            <a:spLocks noChangeArrowheads="1"/>
          </p:cNvSpPr>
          <p:nvPr/>
        </p:nvSpPr>
        <p:spPr bwMode="auto">
          <a:xfrm>
            <a:off x="4787905" y="6477005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53" name="Line 157"/>
          <p:cNvSpPr>
            <a:spLocks noChangeShapeType="1"/>
          </p:cNvSpPr>
          <p:nvPr/>
        </p:nvSpPr>
        <p:spPr bwMode="auto">
          <a:xfrm flipH="1" flipV="1">
            <a:off x="4824413" y="4733930"/>
            <a:ext cx="309563" cy="1809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854" name="Line 158"/>
          <p:cNvSpPr>
            <a:spLocks noChangeShapeType="1"/>
          </p:cNvSpPr>
          <p:nvPr/>
        </p:nvSpPr>
        <p:spPr bwMode="auto">
          <a:xfrm flipH="1" flipV="1">
            <a:off x="4438653" y="5254630"/>
            <a:ext cx="258763" cy="21431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855" name="Line 159"/>
          <p:cNvSpPr>
            <a:spLocks noChangeShapeType="1"/>
          </p:cNvSpPr>
          <p:nvPr/>
        </p:nvSpPr>
        <p:spPr bwMode="auto">
          <a:xfrm flipH="1" flipV="1">
            <a:off x="5138743" y="5253040"/>
            <a:ext cx="3175" cy="2238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856" name="Line 160"/>
          <p:cNvSpPr>
            <a:spLocks noChangeShapeType="1"/>
          </p:cNvSpPr>
          <p:nvPr/>
        </p:nvSpPr>
        <p:spPr bwMode="auto">
          <a:xfrm flipH="1" flipV="1">
            <a:off x="5129213" y="5791201"/>
            <a:ext cx="258763" cy="196851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857" name="Line 161"/>
          <p:cNvSpPr>
            <a:spLocks noChangeShapeType="1"/>
          </p:cNvSpPr>
          <p:nvPr/>
        </p:nvSpPr>
        <p:spPr bwMode="auto">
          <a:xfrm flipV="1">
            <a:off x="4918076" y="5792788"/>
            <a:ext cx="212725" cy="16351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858" name="Line 162"/>
          <p:cNvSpPr>
            <a:spLocks noChangeShapeType="1"/>
          </p:cNvSpPr>
          <p:nvPr/>
        </p:nvSpPr>
        <p:spPr bwMode="auto">
          <a:xfrm flipV="1">
            <a:off x="4900618" y="6280154"/>
            <a:ext cx="7937" cy="173039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19508" name="Oval 163"/>
          <p:cNvSpPr>
            <a:spLocks noChangeArrowheads="1"/>
          </p:cNvSpPr>
          <p:nvPr/>
        </p:nvSpPr>
        <p:spPr bwMode="auto">
          <a:xfrm>
            <a:off x="6142037" y="3479805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60" name="Oval 164"/>
          <p:cNvSpPr>
            <a:spLocks noChangeArrowheads="1"/>
          </p:cNvSpPr>
          <p:nvPr/>
        </p:nvSpPr>
        <p:spPr bwMode="auto">
          <a:xfrm>
            <a:off x="3730630" y="397351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61" name="Oval 165"/>
          <p:cNvSpPr>
            <a:spLocks noChangeArrowheads="1"/>
          </p:cNvSpPr>
          <p:nvPr/>
        </p:nvSpPr>
        <p:spPr bwMode="auto">
          <a:xfrm>
            <a:off x="6524630" y="3906839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62" name="Oval 166"/>
          <p:cNvSpPr>
            <a:spLocks noChangeArrowheads="1"/>
          </p:cNvSpPr>
          <p:nvPr/>
        </p:nvSpPr>
        <p:spPr bwMode="auto">
          <a:xfrm>
            <a:off x="8269288" y="3922713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63" name="Oval 167"/>
          <p:cNvSpPr>
            <a:spLocks noChangeArrowheads="1"/>
          </p:cNvSpPr>
          <p:nvPr/>
        </p:nvSpPr>
        <p:spPr bwMode="auto">
          <a:xfrm>
            <a:off x="3167063" y="4452939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64" name="Oval 168"/>
          <p:cNvSpPr>
            <a:spLocks noChangeArrowheads="1"/>
          </p:cNvSpPr>
          <p:nvPr/>
        </p:nvSpPr>
        <p:spPr bwMode="auto">
          <a:xfrm>
            <a:off x="3867156" y="4452939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65" name="Oval 169"/>
          <p:cNvSpPr>
            <a:spLocks noChangeArrowheads="1"/>
          </p:cNvSpPr>
          <p:nvPr/>
        </p:nvSpPr>
        <p:spPr bwMode="auto">
          <a:xfrm>
            <a:off x="4687888" y="4435481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66" name="Oval 170"/>
          <p:cNvSpPr>
            <a:spLocks noChangeArrowheads="1"/>
          </p:cNvSpPr>
          <p:nvPr/>
        </p:nvSpPr>
        <p:spPr bwMode="auto">
          <a:xfrm>
            <a:off x="3165481" y="500856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67" name="Oval 171"/>
          <p:cNvSpPr>
            <a:spLocks noChangeArrowheads="1"/>
          </p:cNvSpPr>
          <p:nvPr/>
        </p:nvSpPr>
        <p:spPr bwMode="auto">
          <a:xfrm>
            <a:off x="3857630" y="499268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68" name="Oval 172"/>
          <p:cNvSpPr>
            <a:spLocks noChangeArrowheads="1"/>
          </p:cNvSpPr>
          <p:nvPr/>
        </p:nvSpPr>
        <p:spPr bwMode="auto">
          <a:xfrm>
            <a:off x="4327530" y="498316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69" name="Oval 173"/>
          <p:cNvSpPr>
            <a:spLocks noChangeArrowheads="1"/>
          </p:cNvSpPr>
          <p:nvPr/>
        </p:nvSpPr>
        <p:spPr bwMode="auto">
          <a:xfrm>
            <a:off x="5003805" y="4973639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70" name="Oval 174"/>
          <p:cNvSpPr>
            <a:spLocks noChangeArrowheads="1"/>
          </p:cNvSpPr>
          <p:nvPr/>
        </p:nvSpPr>
        <p:spPr bwMode="auto">
          <a:xfrm>
            <a:off x="4089405" y="5511805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71" name="Oval 175"/>
          <p:cNvSpPr>
            <a:spLocks noChangeArrowheads="1"/>
          </p:cNvSpPr>
          <p:nvPr/>
        </p:nvSpPr>
        <p:spPr bwMode="auto">
          <a:xfrm>
            <a:off x="4533905" y="5519739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72" name="Oval 176"/>
          <p:cNvSpPr>
            <a:spLocks noChangeArrowheads="1"/>
          </p:cNvSpPr>
          <p:nvPr/>
        </p:nvSpPr>
        <p:spPr bwMode="auto">
          <a:xfrm>
            <a:off x="4114805" y="6016630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73" name="Oval 177"/>
          <p:cNvSpPr>
            <a:spLocks noChangeArrowheads="1"/>
          </p:cNvSpPr>
          <p:nvPr/>
        </p:nvSpPr>
        <p:spPr bwMode="auto">
          <a:xfrm>
            <a:off x="4994281" y="5521330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74" name="Oval 178"/>
          <p:cNvSpPr>
            <a:spLocks noChangeArrowheads="1"/>
          </p:cNvSpPr>
          <p:nvPr/>
        </p:nvSpPr>
        <p:spPr bwMode="auto">
          <a:xfrm>
            <a:off x="4773613" y="6008688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75" name="Oval 179"/>
          <p:cNvSpPr>
            <a:spLocks noChangeArrowheads="1"/>
          </p:cNvSpPr>
          <p:nvPr/>
        </p:nvSpPr>
        <p:spPr bwMode="auto">
          <a:xfrm>
            <a:off x="5256213" y="6035681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76" name="Oval 180"/>
          <p:cNvSpPr>
            <a:spLocks noChangeArrowheads="1"/>
          </p:cNvSpPr>
          <p:nvPr/>
        </p:nvSpPr>
        <p:spPr bwMode="auto">
          <a:xfrm>
            <a:off x="4789488" y="6478588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77" name="Oval 181"/>
          <p:cNvSpPr>
            <a:spLocks noChangeArrowheads="1"/>
          </p:cNvSpPr>
          <p:nvPr/>
        </p:nvSpPr>
        <p:spPr bwMode="auto">
          <a:xfrm>
            <a:off x="3165481" y="5000630"/>
            <a:ext cx="290513" cy="265113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78" name="Oval 182"/>
          <p:cNvSpPr>
            <a:spLocks noChangeArrowheads="1"/>
          </p:cNvSpPr>
          <p:nvPr/>
        </p:nvSpPr>
        <p:spPr bwMode="auto">
          <a:xfrm>
            <a:off x="3167063" y="4445005"/>
            <a:ext cx="290512" cy="265113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79" name="Oval 183"/>
          <p:cNvSpPr>
            <a:spLocks noChangeArrowheads="1"/>
          </p:cNvSpPr>
          <p:nvPr/>
        </p:nvSpPr>
        <p:spPr bwMode="auto">
          <a:xfrm>
            <a:off x="3857630" y="4992688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80" name="Oval 184"/>
          <p:cNvSpPr>
            <a:spLocks noChangeArrowheads="1"/>
          </p:cNvSpPr>
          <p:nvPr/>
        </p:nvSpPr>
        <p:spPr bwMode="auto">
          <a:xfrm>
            <a:off x="3867156" y="4445005"/>
            <a:ext cx="290513" cy="265113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81" name="Oval 185"/>
          <p:cNvSpPr>
            <a:spLocks noChangeArrowheads="1"/>
          </p:cNvSpPr>
          <p:nvPr/>
        </p:nvSpPr>
        <p:spPr bwMode="auto">
          <a:xfrm>
            <a:off x="4089405" y="5503863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82" name="Oval 186"/>
          <p:cNvSpPr>
            <a:spLocks noChangeArrowheads="1"/>
          </p:cNvSpPr>
          <p:nvPr/>
        </p:nvSpPr>
        <p:spPr bwMode="auto">
          <a:xfrm>
            <a:off x="4106863" y="6008688"/>
            <a:ext cx="290512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grpSp>
        <p:nvGrpSpPr>
          <p:cNvPr id="19" name="Group 187"/>
          <p:cNvGrpSpPr>
            <a:grpSpLocks/>
          </p:cNvGrpSpPr>
          <p:nvPr/>
        </p:nvGrpSpPr>
        <p:grpSpPr bwMode="auto">
          <a:xfrm>
            <a:off x="5821364" y="2698751"/>
            <a:ext cx="588963" cy="431800"/>
            <a:chOff x="2762" y="1745"/>
            <a:chExt cx="371" cy="272"/>
          </a:xfrm>
        </p:grpSpPr>
        <p:cxnSp>
          <p:nvCxnSpPr>
            <p:cNvPr id="19538" name="AutoShape 188"/>
            <p:cNvCxnSpPr>
              <a:cxnSpLocks noChangeShapeType="1"/>
            </p:cNvCxnSpPr>
            <p:nvPr/>
          </p:nvCxnSpPr>
          <p:spPr bwMode="auto">
            <a:xfrm flipH="1">
              <a:off x="2934" y="1745"/>
              <a:ext cx="199" cy="114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sp>
          <p:nvSpPr>
            <p:cNvPr id="19539" name="AutoShape 189"/>
            <p:cNvSpPr>
              <a:spLocks noChangeArrowheads="1"/>
            </p:cNvSpPr>
            <p:nvPr/>
          </p:nvSpPr>
          <p:spPr bwMode="auto">
            <a:xfrm>
              <a:off x="2762" y="1825"/>
              <a:ext cx="200" cy="192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500" i="1" dirty="0"/>
            </a:p>
          </p:txBody>
        </p:sp>
      </p:grpSp>
      <p:sp>
        <p:nvSpPr>
          <p:cNvPr id="797886" name="Oval 190"/>
          <p:cNvSpPr>
            <a:spLocks noChangeArrowheads="1"/>
          </p:cNvSpPr>
          <p:nvPr/>
        </p:nvSpPr>
        <p:spPr bwMode="auto">
          <a:xfrm>
            <a:off x="4327530" y="4983163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87" name="Oval 191"/>
          <p:cNvSpPr>
            <a:spLocks noChangeArrowheads="1"/>
          </p:cNvSpPr>
          <p:nvPr/>
        </p:nvSpPr>
        <p:spPr bwMode="auto">
          <a:xfrm>
            <a:off x="4533905" y="5519739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88" name="Oval 192"/>
          <p:cNvSpPr>
            <a:spLocks noChangeArrowheads="1"/>
          </p:cNvSpPr>
          <p:nvPr/>
        </p:nvSpPr>
        <p:spPr bwMode="auto">
          <a:xfrm>
            <a:off x="4773613" y="6008688"/>
            <a:ext cx="290512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89" name="Oval 193"/>
          <p:cNvSpPr>
            <a:spLocks noChangeArrowheads="1"/>
          </p:cNvSpPr>
          <p:nvPr/>
        </p:nvSpPr>
        <p:spPr bwMode="auto">
          <a:xfrm>
            <a:off x="4789488" y="6478588"/>
            <a:ext cx="290512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19537" name="Text Box 194"/>
          <p:cNvSpPr txBox="1">
            <a:spLocks noChangeArrowheads="1"/>
          </p:cNvSpPr>
          <p:nvPr/>
        </p:nvSpPr>
        <p:spPr bwMode="auto">
          <a:xfrm>
            <a:off x="381000" y="1371602"/>
            <a:ext cx="3830743" cy="133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Strategy: expand a deepest node </a:t>
            </a:r>
            <a:r>
              <a:rPr lang="en-US" i="1" dirty="0" smtClean="0">
                <a:latin typeface="Calibri" pitchFamily="34" charset="0"/>
              </a:rPr>
              <a:t>first</a:t>
            </a:r>
            <a:r>
              <a:rPr lang="zh-CN" altLang="en-US" i="1" dirty="0" smtClean="0">
                <a:latin typeface="Calibri" pitchFamily="34" charset="0"/>
              </a:rPr>
              <a:t>优先展开最深的节点</a:t>
            </a:r>
            <a:endParaRPr lang="en-US" i="1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Implementation: Fringe is a LIFO </a:t>
            </a:r>
            <a:r>
              <a:rPr lang="en-US" i="1" dirty="0" smtClean="0">
                <a:latin typeface="Calibri" pitchFamily="34" charset="0"/>
              </a:rPr>
              <a:t>stack</a:t>
            </a:r>
            <a:r>
              <a:rPr lang="zh-CN" altLang="en-US" i="1" dirty="0" smtClean="0">
                <a:latin typeface="Calibri" pitchFamily="34" charset="0"/>
              </a:rPr>
              <a:t>采用后入现出的堆栈结构</a:t>
            </a:r>
            <a:endParaRPr lang="en-US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757" grpId="0" animBg="1"/>
      <p:bldP spid="797758" grpId="0" animBg="1"/>
      <p:bldP spid="797758" grpId="1" animBg="1"/>
      <p:bldP spid="797759" grpId="0" animBg="1"/>
      <p:bldP spid="797759" grpId="1" animBg="1"/>
      <p:bldP spid="797760" grpId="0" animBg="1"/>
      <p:bldP spid="797760" grpId="1" animBg="1"/>
      <p:bldP spid="797761" grpId="0" animBg="1"/>
      <p:bldP spid="797761" grpId="1" animBg="1"/>
      <p:bldP spid="797762" grpId="0" animBg="1"/>
      <p:bldP spid="797763" grpId="0" animBg="1"/>
      <p:bldP spid="797763" grpId="1" animBg="1"/>
      <p:bldP spid="797764" grpId="0" animBg="1"/>
      <p:bldP spid="797764" grpId="1" animBg="1"/>
      <p:bldP spid="797765" grpId="0" animBg="1"/>
      <p:bldP spid="797765" grpId="1" animBg="1"/>
      <p:bldP spid="797765" grpId="2" animBg="1"/>
      <p:bldP spid="797828" grpId="0" animBg="1"/>
      <p:bldP spid="797837" grpId="0" animBg="1"/>
      <p:bldP spid="797838" grpId="0" animBg="1"/>
      <p:bldP spid="797839" grpId="0" animBg="1"/>
      <p:bldP spid="797839" grpId="1" animBg="1"/>
      <p:bldP spid="797840" grpId="0" animBg="1"/>
      <p:bldP spid="797840" grpId="1" animBg="1"/>
      <p:bldP spid="797841" grpId="0" animBg="1"/>
      <p:bldP spid="797842" grpId="0" animBg="1"/>
      <p:bldP spid="797842" grpId="1" animBg="1"/>
      <p:bldP spid="797843" grpId="0" animBg="1"/>
      <p:bldP spid="797843" grpId="1" animBg="1"/>
      <p:bldP spid="797844" grpId="0" animBg="1"/>
      <p:bldP spid="797844" grpId="1" animBg="1"/>
      <p:bldP spid="797845" grpId="0" animBg="1"/>
      <p:bldP spid="797846" grpId="0" animBg="1"/>
      <p:bldP spid="797846" grpId="1" animBg="1"/>
      <p:bldP spid="797847" grpId="0" animBg="1"/>
      <p:bldP spid="797847" grpId="1" animBg="1"/>
      <p:bldP spid="797848" grpId="0" animBg="1"/>
      <p:bldP spid="797848" grpId="1" animBg="1"/>
      <p:bldP spid="797849" grpId="0" animBg="1"/>
      <p:bldP spid="797850" grpId="0" animBg="1"/>
      <p:bldP spid="797850" grpId="1" animBg="1"/>
      <p:bldP spid="797851" grpId="0" animBg="1"/>
      <p:bldP spid="797852" grpId="0" animBg="1"/>
      <p:bldP spid="797852" grpId="1" animBg="1"/>
      <p:bldP spid="797853" grpId="0" animBg="1"/>
      <p:bldP spid="797854" grpId="0" animBg="1"/>
      <p:bldP spid="797854" grpId="1" animBg="1"/>
      <p:bldP spid="797855" grpId="0" animBg="1"/>
      <p:bldP spid="797856" grpId="0" animBg="1"/>
      <p:bldP spid="797857" grpId="0" animBg="1"/>
      <p:bldP spid="797857" grpId="1" animBg="1"/>
      <p:bldP spid="797858" grpId="0" animBg="1"/>
      <p:bldP spid="797858" grpId="1" animBg="1"/>
      <p:bldP spid="797860" grpId="0" animBg="1"/>
      <p:bldP spid="797861" grpId="0" animBg="1"/>
      <p:bldP spid="797862" grpId="0" animBg="1"/>
      <p:bldP spid="797863" grpId="0" animBg="1"/>
      <p:bldP spid="797864" grpId="0" animBg="1"/>
      <p:bldP spid="797865" grpId="0" animBg="1"/>
      <p:bldP spid="797866" grpId="0" animBg="1"/>
      <p:bldP spid="797867" grpId="0" animBg="1"/>
      <p:bldP spid="797868" grpId="0" animBg="1"/>
      <p:bldP spid="797869" grpId="0" animBg="1"/>
      <p:bldP spid="797870" grpId="0" animBg="1"/>
      <p:bldP spid="797871" grpId="0" animBg="1"/>
      <p:bldP spid="797872" grpId="0" animBg="1"/>
      <p:bldP spid="797873" grpId="0" animBg="1"/>
      <p:bldP spid="797874" grpId="0" animBg="1"/>
      <p:bldP spid="797875" grpId="0" animBg="1"/>
      <p:bldP spid="797876" grpId="0" animBg="1"/>
      <p:bldP spid="797877" grpId="0" animBg="1"/>
      <p:bldP spid="797878" grpId="0" animBg="1"/>
      <p:bldP spid="797879" grpId="0" animBg="1"/>
      <p:bldP spid="797880" grpId="0" animBg="1"/>
      <p:bldP spid="797881" grpId="0" animBg="1"/>
      <p:bldP spid="797882" grpId="0" animBg="1"/>
      <p:bldP spid="797886" grpId="0" animBg="1"/>
      <p:bldP spid="797887" grpId="0" animBg="1"/>
      <p:bldP spid="797888" grpId="0" animBg="1"/>
      <p:bldP spid="79788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Search Algorithm </a:t>
            </a:r>
            <a:r>
              <a:rPr lang="en-US" sz="4000" dirty="0" smtClean="0"/>
              <a:t>Properties</a:t>
            </a:r>
            <a:r>
              <a:rPr lang="zh-CN" altLang="en-US" sz="4000" dirty="0" smtClean="0"/>
              <a:t>搜索算法属性</a:t>
            </a:r>
            <a:endParaRPr lang="en-US" sz="4000" dirty="0"/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406400" y="1295402"/>
            <a:ext cx="11379200" cy="4729164"/>
          </a:xfrm>
        </p:spPr>
        <p:txBody>
          <a:bodyPr/>
          <a:lstStyle/>
          <a:p>
            <a:r>
              <a:rPr lang="en-US" sz="2400" dirty="0" smtClean="0"/>
              <a:t>Complete</a:t>
            </a:r>
            <a:r>
              <a:rPr lang="zh-CN" altLang="en-US" sz="2400" dirty="0" smtClean="0"/>
              <a:t>完备性</a:t>
            </a:r>
            <a:r>
              <a:rPr lang="en-US" sz="2400" dirty="0" smtClean="0"/>
              <a:t>: </a:t>
            </a:r>
            <a:r>
              <a:rPr lang="en-US" sz="2400" dirty="0"/>
              <a:t>Guaranteed to find a solution if one exists</a:t>
            </a:r>
            <a:r>
              <a:rPr lang="en-US" sz="2400" dirty="0" smtClean="0"/>
              <a:t>?</a:t>
            </a:r>
            <a:r>
              <a:rPr lang="zh-CN" altLang="en-US" sz="2400" dirty="0" smtClean="0"/>
              <a:t>能否保证发现最终解</a:t>
            </a:r>
            <a:endParaRPr lang="en-US" sz="2400" dirty="0"/>
          </a:p>
          <a:p>
            <a:r>
              <a:rPr lang="en-US" sz="2400" dirty="0" smtClean="0"/>
              <a:t>Optimal</a:t>
            </a:r>
            <a:r>
              <a:rPr lang="zh-CN" altLang="en-US" sz="2400" dirty="0" smtClean="0"/>
              <a:t>最优性</a:t>
            </a:r>
            <a:r>
              <a:rPr lang="en-US" sz="2400" dirty="0" smtClean="0"/>
              <a:t>: </a:t>
            </a:r>
            <a:r>
              <a:rPr lang="en-US" sz="2400" dirty="0"/>
              <a:t>Guaranteed to find the least cost path</a:t>
            </a:r>
            <a:r>
              <a:rPr lang="en-US" sz="2400" dirty="0" smtClean="0"/>
              <a:t>?</a:t>
            </a:r>
            <a:r>
              <a:rPr lang="zh-CN" altLang="en-US" sz="2400" dirty="0" smtClean="0"/>
              <a:t>能否保证找到最小代价路径</a:t>
            </a:r>
            <a:endParaRPr lang="en-US" sz="2400" dirty="0"/>
          </a:p>
          <a:p>
            <a:r>
              <a:rPr lang="en-US" sz="2400" dirty="0"/>
              <a:t>Time </a:t>
            </a:r>
            <a:r>
              <a:rPr lang="en-US" sz="2400" dirty="0" smtClean="0"/>
              <a:t>complexity</a:t>
            </a:r>
            <a:r>
              <a:rPr lang="zh-CN" altLang="en-US" sz="2400" dirty="0" smtClean="0"/>
              <a:t>时间复杂性</a:t>
            </a:r>
            <a:r>
              <a:rPr lang="en-US" sz="2400" dirty="0" smtClean="0"/>
              <a:t>?</a:t>
            </a:r>
            <a:endParaRPr lang="en-US" sz="2400" dirty="0"/>
          </a:p>
          <a:p>
            <a:r>
              <a:rPr lang="en-US" sz="2400" dirty="0"/>
              <a:t>Space </a:t>
            </a:r>
            <a:r>
              <a:rPr lang="en-US" sz="2400" dirty="0" smtClean="0"/>
              <a:t>complexity</a:t>
            </a:r>
            <a:r>
              <a:rPr lang="zh-CN" altLang="en-US" sz="2400" dirty="0" smtClean="0"/>
              <a:t>空间复杂性</a:t>
            </a:r>
            <a:r>
              <a:rPr lang="en-US" sz="2400" dirty="0" smtClean="0"/>
              <a:t>?</a:t>
            </a:r>
            <a:endParaRPr lang="en-US" sz="2400" dirty="0"/>
          </a:p>
          <a:p>
            <a:pPr lvl="1"/>
            <a:endParaRPr lang="en-US" sz="2000" dirty="0"/>
          </a:p>
          <a:p>
            <a:r>
              <a:rPr lang="en-US" sz="2400" dirty="0"/>
              <a:t>Cartoon of search </a:t>
            </a:r>
            <a:r>
              <a:rPr lang="en-US" sz="2400" dirty="0" smtClean="0"/>
              <a:t>tree</a:t>
            </a:r>
            <a:r>
              <a:rPr lang="zh-CN" altLang="en-US" sz="2400" dirty="0" smtClean="0"/>
              <a:t>假定树</a:t>
            </a:r>
            <a:r>
              <a:rPr lang="en-US" sz="2400" dirty="0" smtClean="0"/>
              <a:t>:</a:t>
            </a:r>
            <a:endParaRPr lang="en-US" sz="2400" dirty="0"/>
          </a:p>
          <a:p>
            <a:pPr lvl="1"/>
            <a:r>
              <a:rPr lang="en-US" sz="2000" dirty="0"/>
              <a:t>b is the branching </a:t>
            </a:r>
            <a:r>
              <a:rPr lang="en-US" sz="2000" dirty="0" smtClean="0"/>
              <a:t>factor</a:t>
            </a:r>
            <a:r>
              <a:rPr lang="zh-CN" altLang="en-US" sz="2000" dirty="0" smtClean="0"/>
              <a:t>分支因子</a:t>
            </a:r>
            <a:endParaRPr lang="en-US" sz="2000" dirty="0"/>
          </a:p>
          <a:p>
            <a:pPr lvl="1"/>
            <a:r>
              <a:rPr lang="en-US" sz="2000" dirty="0"/>
              <a:t>m is the maximum </a:t>
            </a:r>
            <a:r>
              <a:rPr lang="en-US" sz="2000" dirty="0" smtClean="0"/>
              <a:t>depth</a:t>
            </a:r>
            <a:r>
              <a:rPr lang="zh-CN" altLang="en-US" sz="2000" dirty="0" smtClean="0"/>
              <a:t>最大深度</a:t>
            </a:r>
            <a:endParaRPr lang="en-US" sz="2000" dirty="0"/>
          </a:p>
          <a:p>
            <a:pPr lvl="1"/>
            <a:r>
              <a:rPr lang="en-US" sz="2000" dirty="0"/>
              <a:t>solutions at various </a:t>
            </a:r>
            <a:r>
              <a:rPr lang="en-US" sz="2000" dirty="0" smtClean="0"/>
              <a:t>depths </a:t>
            </a:r>
            <a:r>
              <a:rPr lang="zh-CN" altLang="en-US" sz="2000" dirty="0" smtClean="0"/>
              <a:t>每层都有解</a:t>
            </a:r>
            <a:endParaRPr lang="en-US" sz="2000" dirty="0"/>
          </a:p>
          <a:p>
            <a:pPr lvl="1"/>
            <a:endParaRPr lang="en-US" sz="2000" dirty="0"/>
          </a:p>
          <a:p>
            <a:r>
              <a:rPr lang="en-US" sz="2400" dirty="0">
                <a:solidFill>
                  <a:srgbClr val="008000"/>
                </a:solidFill>
              </a:rPr>
              <a:t>Number of nodes in entire tree</a:t>
            </a:r>
            <a:r>
              <a:rPr lang="en-US" sz="2400" dirty="0" smtClean="0">
                <a:solidFill>
                  <a:srgbClr val="008000"/>
                </a:solidFill>
              </a:rPr>
              <a:t>?</a:t>
            </a:r>
            <a:r>
              <a:rPr lang="zh-CN" altLang="en-US" sz="2400" dirty="0" smtClean="0">
                <a:solidFill>
                  <a:srgbClr val="008000"/>
                </a:solidFill>
              </a:rPr>
              <a:t>整个树的节点数</a:t>
            </a:r>
            <a:endParaRPr lang="en-US" sz="2400" dirty="0">
              <a:solidFill>
                <a:srgbClr val="008000"/>
              </a:solidFill>
            </a:endParaRPr>
          </a:p>
          <a:p>
            <a:pPr lvl="1"/>
            <a:r>
              <a:rPr lang="en-US" sz="2000" dirty="0"/>
              <a:t>1 + b + b</a:t>
            </a:r>
            <a:r>
              <a:rPr lang="en-US" sz="2000" baseline="30000" dirty="0"/>
              <a:t>2</a:t>
            </a:r>
            <a:r>
              <a:rPr lang="en-US" sz="2000" dirty="0"/>
              <a:t> + …. </a:t>
            </a:r>
            <a:r>
              <a:rPr lang="en-US" sz="2000" dirty="0" err="1"/>
              <a:t>b</a:t>
            </a:r>
            <a:r>
              <a:rPr lang="en-US" sz="2000" baseline="30000" dirty="0" err="1"/>
              <a:t>m</a:t>
            </a:r>
            <a:r>
              <a:rPr lang="en-US" sz="2000" dirty="0"/>
              <a:t> = O(</a:t>
            </a:r>
            <a:r>
              <a:rPr lang="en-US" sz="2000" dirty="0" err="1"/>
              <a:t>b</a:t>
            </a:r>
            <a:r>
              <a:rPr lang="en-US" sz="2000" baseline="30000" dirty="0" err="1"/>
              <a:t>m</a:t>
            </a:r>
            <a:r>
              <a:rPr lang="en-US" sz="2000" dirty="0"/>
              <a:t>)</a:t>
            </a:r>
          </a:p>
          <a:p>
            <a:endParaRPr lang="en-US" sz="2400" dirty="0"/>
          </a:p>
        </p:txBody>
      </p:sp>
      <p:sp>
        <p:nvSpPr>
          <p:cNvPr id="6" name="Freeform 30"/>
          <p:cNvSpPr>
            <a:spLocks/>
          </p:cNvSpPr>
          <p:nvPr/>
        </p:nvSpPr>
        <p:spPr bwMode="auto">
          <a:xfrm>
            <a:off x="6737351" y="2763841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7" name="Oval 31"/>
          <p:cNvSpPr>
            <a:spLocks noChangeArrowheads="1"/>
          </p:cNvSpPr>
          <p:nvPr/>
        </p:nvSpPr>
        <p:spPr bwMode="auto">
          <a:xfrm>
            <a:off x="8091487" y="2693989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8" name="Oval 32"/>
          <p:cNvSpPr>
            <a:spLocks noChangeArrowheads="1"/>
          </p:cNvSpPr>
          <p:nvPr/>
        </p:nvSpPr>
        <p:spPr bwMode="auto">
          <a:xfrm>
            <a:off x="7859714" y="311944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9" name="Oval 33"/>
          <p:cNvSpPr>
            <a:spLocks noChangeArrowheads="1"/>
          </p:cNvSpPr>
          <p:nvPr/>
        </p:nvSpPr>
        <p:spPr bwMode="auto">
          <a:xfrm>
            <a:off x="8335963" y="3109913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7989890" y="2970214"/>
            <a:ext cx="274639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…</a:t>
            </a:r>
          </a:p>
        </p:txBody>
      </p:sp>
      <p:sp>
        <p:nvSpPr>
          <p:cNvPr id="11" name="Freeform 35"/>
          <p:cNvSpPr>
            <a:spLocks/>
          </p:cNvSpPr>
          <p:nvPr/>
        </p:nvSpPr>
        <p:spPr bwMode="auto">
          <a:xfrm>
            <a:off x="7972427" y="292417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2" name="Text Box 36"/>
          <p:cNvSpPr txBox="1">
            <a:spLocks noChangeArrowheads="1"/>
          </p:cNvSpPr>
          <p:nvPr/>
        </p:nvSpPr>
        <p:spPr bwMode="auto">
          <a:xfrm>
            <a:off x="8374061" y="2722565"/>
            <a:ext cx="298451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13" name="Text Box 37"/>
          <p:cNvSpPr txBox="1">
            <a:spLocks noChangeArrowheads="1"/>
          </p:cNvSpPr>
          <p:nvPr/>
        </p:nvSpPr>
        <p:spPr bwMode="auto">
          <a:xfrm>
            <a:off x="9801225" y="2574926"/>
            <a:ext cx="1119187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1 node</a:t>
            </a:r>
          </a:p>
        </p:txBody>
      </p:sp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9802814" y="2928937"/>
            <a:ext cx="1119188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 nodes</a:t>
            </a:r>
          </a:p>
        </p:txBody>
      </p:sp>
      <p:sp>
        <p:nvSpPr>
          <p:cNvPr id="15" name="Text Box 39"/>
          <p:cNvSpPr txBox="1">
            <a:spLocks noChangeArrowheads="1"/>
          </p:cNvSpPr>
          <p:nvPr/>
        </p:nvSpPr>
        <p:spPr bwMode="auto">
          <a:xfrm>
            <a:off x="9802814" y="3340100"/>
            <a:ext cx="1119188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  <a:r>
              <a:rPr lang="en-US" baseline="30000"/>
              <a:t>2</a:t>
            </a:r>
            <a:r>
              <a:rPr lang="en-US"/>
              <a:t> nodes</a:t>
            </a:r>
          </a:p>
        </p:txBody>
      </p:sp>
      <p:sp>
        <p:nvSpPr>
          <p:cNvPr id="16" name="Text Box 40"/>
          <p:cNvSpPr txBox="1">
            <a:spLocks noChangeArrowheads="1"/>
          </p:cNvSpPr>
          <p:nvPr/>
        </p:nvSpPr>
        <p:spPr bwMode="auto">
          <a:xfrm>
            <a:off x="9817102" y="4965702"/>
            <a:ext cx="14605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b</a:t>
            </a:r>
            <a:r>
              <a:rPr lang="en-US" baseline="30000" dirty="0" err="1"/>
              <a:t>m</a:t>
            </a:r>
            <a:r>
              <a:rPr lang="en-US" dirty="0"/>
              <a:t> nodes</a:t>
            </a:r>
          </a:p>
        </p:txBody>
      </p:sp>
      <p:sp>
        <p:nvSpPr>
          <p:cNvPr id="17" name="Oval 41"/>
          <p:cNvSpPr>
            <a:spLocks noChangeArrowheads="1"/>
          </p:cNvSpPr>
          <p:nvPr/>
        </p:nvSpPr>
        <p:spPr bwMode="auto">
          <a:xfrm>
            <a:off x="8050213" y="5235575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8" name="Oval 42"/>
          <p:cNvSpPr>
            <a:spLocks noChangeArrowheads="1"/>
          </p:cNvSpPr>
          <p:nvPr/>
        </p:nvSpPr>
        <p:spPr bwMode="auto">
          <a:xfrm>
            <a:off x="8583614" y="4159251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21" name="AutoShape 45"/>
          <p:cNvSpPr>
            <a:spLocks/>
          </p:cNvSpPr>
          <p:nvPr/>
        </p:nvSpPr>
        <p:spPr bwMode="auto">
          <a:xfrm>
            <a:off x="6305551" y="2514603"/>
            <a:ext cx="265112" cy="2811463"/>
          </a:xfrm>
          <a:prstGeom prst="leftBrace">
            <a:avLst>
              <a:gd name="adj1" fmla="val 8837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22" name="Text Box 46"/>
          <p:cNvSpPr txBox="1">
            <a:spLocks noChangeArrowheads="1"/>
          </p:cNvSpPr>
          <p:nvPr/>
        </p:nvSpPr>
        <p:spPr bwMode="auto">
          <a:xfrm>
            <a:off x="5235576" y="3725865"/>
            <a:ext cx="1265237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m tiers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21" grpId="0" animBg="1"/>
      <p:bldP spid="2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47"/>
          <p:cNvSpPr>
            <a:spLocks/>
          </p:cNvSpPr>
          <p:nvPr/>
        </p:nvSpPr>
        <p:spPr bwMode="auto">
          <a:xfrm>
            <a:off x="7348535" y="2003423"/>
            <a:ext cx="1906588" cy="2554288"/>
          </a:xfrm>
          <a:custGeom>
            <a:avLst/>
            <a:gdLst>
              <a:gd name="T0" fmla="*/ 0 w 1201"/>
              <a:gd name="T1" fmla="*/ 2147483647 h 1609"/>
              <a:gd name="T2" fmla="*/ 2147483647 w 1201"/>
              <a:gd name="T3" fmla="*/ 2147483647 h 1609"/>
              <a:gd name="T4" fmla="*/ 2147483647 w 1201"/>
              <a:gd name="T5" fmla="*/ 2147483647 h 1609"/>
              <a:gd name="T6" fmla="*/ 2147483647 w 1201"/>
              <a:gd name="T7" fmla="*/ 0 h 1609"/>
              <a:gd name="T8" fmla="*/ 0 w 1201"/>
              <a:gd name="T9" fmla="*/ 2147483647 h 1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609"/>
              <a:gd name="T17" fmla="*/ 1201 w 1201"/>
              <a:gd name="T18" fmla="*/ 1609 h 1609"/>
              <a:gd name="connsiteX0" fmla="*/ 0 w 10000"/>
              <a:gd name="connsiteY0" fmla="*/ 10000 h 10000"/>
              <a:gd name="connsiteX1" fmla="*/ 10000 w 10000"/>
              <a:gd name="connsiteY1" fmla="*/ 9975 h 10000"/>
              <a:gd name="connsiteX2" fmla="*/ 9018 w 10000"/>
              <a:gd name="connsiteY2" fmla="*/ 4388 h 10000"/>
              <a:gd name="connsiteX3" fmla="*/ 7619 w 10000"/>
              <a:gd name="connsiteY3" fmla="*/ 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0000" y="9975"/>
                </a:lnTo>
                <a:cubicBezTo>
                  <a:pt x="9806" y="8135"/>
                  <a:pt x="9212" y="6228"/>
                  <a:pt x="9018" y="4388"/>
                </a:cubicBezTo>
                <a:lnTo>
                  <a:pt x="7619" y="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Depth-First Search (DFS) Properties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228600" y="1219200"/>
            <a:ext cx="6761182" cy="4729164"/>
          </a:xfrm>
        </p:spPr>
        <p:txBody>
          <a:bodyPr/>
          <a:lstStyle/>
          <a:p>
            <a:r>
              <a:rPr lang="en-US" sz="2400" dirty="0"/>
              <a:t>What nodes DFS </a:t>
            </a:r>
            <a:r>
              <a:rPr lang="en-US" sz="2400" dirty="0" smtClean="0"/>
              <a:t>expand?</a:t>
            </a:r>
            <a:r>
              <a:rPr lang="en-US" sz="2400" dirty="0"/>
              <a:t> </a:t>
            </a:r>
            <a:r>
              <a:rPr lang="en-US" altLang="zh-CN" sz="2400" dirty="0" smtClean="0"/>
              <a:t>DFS</a:t>
            </a:r>
            <a:r>
              <a:rPr lang="zh-CN" altLang="en-US" sz="2400" dirty="0" smtClean="0"/>
              <a:t>展开的节点</a:t>
            </a:r>
            <a:endParaRPr lang="en-US" sz="2400" dirty="0"/>
          </a:p>
          <a:p>
            <a:pPr lvl="1"/>
            <a:r>
              <a:rPr lang="en-US" sz="2000" dirty="0"/>
              <a:t>Some left prefix of the tree</a:t>
            </a:r>
            <a:r>
              <a:rPr lang="en-US" sz="2000" dirty="0" smtClean="0"/>
              <a:t>. </a:t>
            </a:r>
            <a:r>
              <a:rPr lang="zh-CN" altLang="en-US" sz="2000" dirty="0" smtClean="0"/>
              <a:t>树的左侧</a:t>
            </a:r>
            <a:endParaRPr lang="en-US" sz="2000" dirty="0"/>
          </a:p>
          <a:p>
            <a:pPr lvl="1"/>
            <a:r>
              <a:rPr lang="en-US" sz="2000" dirty="0"/>
              <a:t>Could process the whole tree</a:t>
            </a:r>
            <a:r>
              <a:rPr lang="en-US" sz="2000" dirty="0" smtClean="0"/>
              <a:t>! </a:t>
            </a:r>
            <a:r>
              <a:rPr lang="zh-CN" altLang="en-US" sz="2000" dirty="0" smtClean="0"/>
              <a:t>亦可能展开所有节点</a:t>
            </a:r>
            <a:endParaRPr lang="en-US" sz="2000" dirty="0"/>
          </a:p>
          <a:p>
            <a:pPr lvl="1"/>
            <a:r>
              <a:rPr lang="en-US" sz="2000" dirty="0"/>
              <a:t>If m is finite, takes time O(</a:t>
            </a:r>
            <a:r>
              <a:rPr lang="en-US" sz="2000" dirty="0" err="1"/>
              <a:t>b</a:t>
            </a:r>
            <a:r>
              <a:rPr lang="en-US" sz="2000" baseline="30000" dirty="0" err="1"/>
              <a:t>m</a:t>
            </a:r>
            <a:r>
              <a:rPr lang="en-US" sz="2000" dirty="0"/>
              <a:t>)</a:t>
            </a:r>
          </a:p>
          <a:p>
            <a:r>
              <a:rPr lang="en-US" sz="2400" dirty="0" smtClean="0">
                <a:solidFill>
                  <a:srgbClr val="008000"/>
                </a:solidFill>
              </a:rPr>
              <a:t>How </a:t>
            </a:r>
            <a:r>
              <a:rPr lang="en-US" sz="2400" dirty="0">
                <a:solidFill>
                  <a:srgbClr val="008000"/>
                </a:solidFill>
              </a:rPr>
              <a:t>much space does the fringe take</a:t>
            </a:r>
            <a:r>
              <a:rPr lang="en-US" sz="2400" dirty="0" smtClean="0">
                <a:solidFill>
                  <a:srgbClr val="008000"/>
                </a:solidFill>
              </a:rPr>
              <a:t>?</a:t>
            </a:r>
            <a:r>
              <a:rPr lang="zh-CN" altLang="en-US" sz="2400" dirty="0" smtClean="0">
                <a:solidFill>
                  <a:srgbClr val="008000"/>
                </a:solidFill>
              </a:rPr>
              <a:t>存储空间</a:t>
            </a:r>
            <a:endParaRPr lang="en-US" sz="2400" dirty="0">
              <a:solidFill>
                <a:srgbClr val="008000"/>
              </a:solidFill>
            </a:endParaRPr>
          </a:p>
          <a:p>
            <a:pPr lvl="1"/>
            <a:r>
              <a:rPr lang="en-US" sz="2000" dirty="0"/>
              <a:t>Only has siblings on path to root, so O(</a:t>
            </a:r>
            <a:r>
              <a:rPr lang="en-US" sz="2000" dirty="0" err="1"/>
              <a:t>bm</a:t>
            </a:r>
            <a:r>
              <a:rPr lang="en-US" sz="2000" dirty="0"/>
              <a:t>)</a:t>
            </a:r>
          </a:p>
          <a:p>
            <a:r>
              <a:rPr lang="en-US" sz="2400" dirty="0" smtClean="0">
                <a:solidFill>
                  <a:srgbClr val="008000"/>
                </a:solidFill>
              </a:rPr>
              <a:t>Is </a:t>
            </a:r>
            <a:r>
              <a:rPr lang="en-US" sz="2400" dirty="0">
                <a:solidFill>
                  <a:srgbClr val="008000"/>
                </a:solidFill>
              </a:rPr>
              <a:t>it complete</a:t>
            </a:r>
            <a:r>
              <a:rPr lang="en-US" sz="2400" dirty="0" smtClean="0">
                <a:solidFill>
                  <a:srgbClr val="008000"/>
                </a:solidFill>
              </a:rPr>
              <a:t>?</a:t>
            </a:r>
            <a:r>
              <a:rPr lang="zh-CN" altLang="en-US" sz="2400" dirty="0" smtClean="0">
                <a:solidFill>
                  <a:srgbClr val="008000"/>
                </a:solidFill>
              </a:rPr>
              <a:t>完备性</a:t>
            </a:r>
            <a:endParaRPr lang="en-US" sz="2400" dirty="0">
              <a:solidFill>
                <a:srgbClr val="008000"/>
              </a:solidFill>
            </a:endParaRPr>
          </a:p>
          <a:p>
            <a:pPr lvl="1"/>
            <a:r>
              <a:rPr lang="en-US" sz="2000" dirty="0"/>
              <a:t>m could be infinite, so only if we prevent cycles (more later</a:t>
            </a:r>
            <a:r>
              <a:rPr lang="en-US" sz="2000" dirty="0" smtClean="0"/>
              <a:t>) </a:t>
            </a:r>
            <a:r>
              <a:rPr lang="zh-CN" altLang="en-US" sz="2000" dirty="0" smtClean="0"/>
              <a:t>在没有环存在情况下，是的</a:t>
            </a:r>
            <a:endParaRPr lang="en-US" sz="2000" dirty="0"/>
          </a:p>
          <a:p>
            <a:r>
              <a:rPr lang="en-US" sz="2400" dirty="0" smtClean="0">
                <a:solidFill>
                  <a:srgbClr val="008000"/>
                </a:solidFill>
              </a:rPr>
              <a:t>Is </a:t>
            </a:r>
            <a:r>
              <a:rPr lang="en-US" sz="2400" dirty="0">
                <a:solidFill>
                  <a:srgbClr val="008000"/>
                </a:solidFill>
              </a:rPr>
              <a:t>it optimal</a:t>
            </a:r>
            <a:r>
              <a:rPr lang="en-US" sz="2400" dirty="0" smtClean="0">
                <a:solidFill>
                  <a:srgbClr val="008000"/>
                </a:solidFill>
              </a:rPr>
              <a:t>? </a:t>
            </a:r>
            <a:r>
              <a:rPr lang="zh-CN" altLang="en-US" sz="2400" dirty="0" smtClean="0">
                <a:solidFill>
                  <a:srgbClr val="008000"/>
                </a:solidFill>
              </a:rPr>
              <a:t>最优性</a:t>
            </a:r>
            <a:endParaRPr lang="en-US" sz="2400" dirty="0">
              <a:solidFill>
                <a:srgbClr val="008000"/>
              </a:solidFill>
            </a:endParaRPr>
          </a:p>
          <a:p>
            <a:pPr lvl="1"/>
            <a:r>
              <a:rPr lang="en-US" sz="2000" dirty="0"/>
              <a:t>No, it finds the “leftmost” solution, regardless of depth or </a:t>
            </a:r>
            <a:r>
              <a:rPr lang="en-US" sz="2000" dirty="0" smtClean="0"/>
              <a:t>cost</a:t>
            </a:r>
            <a:r>
              <a:rPr lang="zh-CN" altLang="en-US" sz="2000" dirty="0" smtClean="0"/>
              <a:t>不是最优，只能发现左侧的解</a:t>
            </a:r>
            <a:endParaRPr lang="en-US" sz="2000" dirty="0"/>
          </a:p>
          <a:p>
            <a:pPr lvl="1"/>
            <a:r>
              <a:rPr lang="en-US" sz="2000" dirty="0" smtClean="0"/>
              <a:t> </a:t>
            </a:r>
            <a:endParaRPr lang="en-US" sz="2000" dirty="0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6278563" y="1752601"/>
            <a:ext cx="5608637" cy="2900363"/>
            <a:chOff x="1587501" y="2012950"/>
            <a:chExt cx="5608637" cy="2900363"/>
          </a:xfrm>
        </p:grpSpPr>
        <p:sp>
          <p:nvSpPr>
            <p:cNvPr id="23585" name="Freeform 30"/>
            <p:cNvSpPr>
              <a:spLocks/>
            </p:cNvSpPr>
            <p:nvPr/>
          </p:nvSpPr>
          <p:spPr bwMode="auto">
            <a:xfrm>
              <a:off x="2655888" y="2262188"/>
              <a:ext cx="2927350" cy="2554287"/>
            </a:xfrm>
            <a:custGeom>
              <a:avLst/>
              <a:gdLst>
                <a:gd name="T0" fmla="*/ 0 w 1844"/>
                <a:gd name="T1" fmla="*/ 2147483647 h 1609"/>
                <a:gd name="T2" fmla="*/ 2147483647 w 1844"/>
                <a:gd name="T3" fmla="*/ 2147483647 h 1609"/>
                <a:gd name="T4" fmla="*/ 2147483647 w 1844"/>
                <a:gd name="T5" fmla="*/ 0 h 1609"/>
                <a:gd name="T6" fmla="*/ 0 w 1844"/>
                <a:gd name="T7" fmla="*/ 2147483647 h 16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4"/>
                <a:gd name="T13" fmla="*/ 0 h 1609"/>
                <a:gd name="T14" fmla="*/ 1844 w 1844"/>
                <a:gd name="T15" fmla="*/ 1609 h 16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4" h="1609">
                  <a:moveTo>
                    <a:pt x="0" y="1609"/>
                  </a:moveTo>
                  <a:lnTo>
                    <a:pt x="1844" y="1609"/>
                  </a:lnTo>
                  <a:lnTo>
                    <a:pt x="915" y="0"/>
                  </a:lnTo>
                  <a:lnTo>
                    <a:pt x="0" y="160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6" name="Oval 31"/>
            <p:cNvSpPr>
              <a:spLocks noChangeArrowheads="1"/>
            </p:cNvSpPr>
            <p:nvPr/>
          </p:nvSpPr>
          <p:spPr bwMode="auto">
            <a:xfrm>
              <a:off x="4010025" y="2192338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7" name="Oval 32"/>
            <p:cNvSpPr>
              <a:spLocks noChangeArrowheads="1"/>
            </p:cNvSpPr>
            <p:nvPr/>
          </p:nvSpPr>
          <p:spPr bwMode="auto">
            <a:xfrm>
              <a:off x="3778250" y="2617788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8" name="Oval 33"/>
            <p:cNvSpPr>
              <a:spLocks noChangeArrowheads="1"/>
            </p:cNvSpPr>
            <p:nvPr/>
          </p:nvSpPr>
          <p:spPr bwMode="auto">
            <a:xfrm>
              <a:off x="4254500" y="2608263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9" name="Text Box 34"/>
            <p:cNvSpPr txBox="1">
              <a:spLocks noChangeArrowheads="1"/>
            </p:cNvSpPr>
            <p:nvPr/>
          </p:nvSpPr>
          <p:spPr bwMode="auto">
            <a:xfrm>
              <a:off x="3908425" y="2468563"/>
              <a:ext cx="27463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…</a:t>
              </a:r>
            </a:p>
          </p:txBody>
        </p:sp>
        <p:sp>
          <p:nvSpPr>
            <p:cNvPr id="23590" name="Freeform 35"/>
            <p:cNvSpPr>
              <a:spLocks/>
            </p:cNvSpPr>
            <p:nvPr/>
          </p:nvSpPr>
          <p:spPr bwMode="auto">
            <a:xfrm>
              <a:off x="3890963" y="2422525"/>
              <a:ext cx="444500" cy="88900"/>
            </a:xfrm>
            <a:custGeom>
              <a:avLst/>
              <a:gdLst>
                <a:gd name="T0" fmla="*/ 0 w 280"/>
                <a:gd name="T1" fmla="*/ 2147483647 h 56"/>
                <a:gd name="T2" fmla="*/ 2147483647 w 280"/>
                <a:gd name="T3" fmla="*/ 2147483647 h 56"/>
                <a:gd name="T4" fmla="*/ 2147483647 w 280"/>
                <a:gd name="T5" fmla="*/ 0 h 56"/>
                <a:gd name="T6" fmla="*/ 0 60000 65536"/>
                <a:gd name="T7" fmla="*/ 0 60000 65536"/>
                <a:gd name="T8" fmla="*/ 0 60000 65536"/>
                <a:gd name="T9" fmla="*/ 0 w 280"/>
                <a:gd name="T10" fmla="*/ 0 h 56"/>
                <a:gd name="T11" fmla="*/ 280 w 280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56">
                  <a:moveTo>
                    <a:pt x="0" y="11"/>
                  </a:moveTo>
                  <a:cubicBezTo>
                    <a:pt x="52" y="33"/>
                    <a:pt x="104" y="56"/>
                    <a:pt x="151" y="54"/>
                  </a:cubicBezTo>
                  <a:cubicBezTo>
                    <a:pt x="198" y="52"/>
                    <a:pt x="239" y="26"/>
                    <a:pt x="28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1" name="Text Box 36"/>
            <p:cNvSpPr txBox="1">
              <a:spLocks noChangeArrowheads="1"/>
            </p:cNvSpPr>
            <p:nvPr/>
          </p:nvSpPr>
          <p:spPr bwMode="auto">
            <a:xfrm>
              <a:off x="4292599" y="2220913"/>
              <a:ext cx="29845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</a:t>
              </a:r>
            </a:p>
          </p:txBody>
        </p:sp>
        <p:sp>
          <p:nvSpPr>
            <p:cNvPr id="23592" name="Text Box 37"/>
            <p:cNvSpPr txBox="1">
              <a:spLocks noChangeArrowheads="1"/>
            </p:cNvSpPr>
            <p:nvPr/>
          </p:nvSpPr>
          <p:spPr bwMode="auto">
            <a:xfrm>
              <a:off x="5719763" y="2073275"/>
              <a:ext cx="11191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 node</a:t>
              </a:r>
            </a:p>
          </p:txBody>
        </p:sp>
        <p:sp>
          <p:nvSpPr>
            <p:cNvPr id="23593" name="Text Box 38"/>
            <p:cNvSpPr txBox="1">
              <a:spLocks noChangeArrowheads="1"/>
            </p:cNvSpPr>
            <p:nvPr/>
          </p:nvSpPr>
          <p:spPr bwMode="auto">
            <a:xfrm>
              <a:off x="5721350" y="2427287"/>
              <a:ext cx="11191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 nodes</a:t>
              </a:r>
            </a:p>
          </p:txBody>
        </p:sp>
        <p:sp>
          <p:nvSpPr>
            <p:cNvPr id="23594" name="Text Box 39"/>
            <p:cNvSpPr txBox="1">
              <a:spLocks noChangeArrowheads="1"/>
            </p:cNvSpPr>
            <p:nvPr/>
          </p:nvSpPr>
          <p:spPr bwMode="auto">
            <a:xfrm>
              <a:off x="5721350" y="2838450"/>
              <a:ext cx="11191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</a:t>
              </a:r>
              <a:r>
                <a:rPr lang="en-US" baseline="30000"/>
                <a:t>2</a:t>
              </a:r>
              <a:r>
                <a:rPr lang="en-US"/>
                <a:t> nodes</a:t>
              </a:r>
            </a:p>
          </p:txBody>
        </p:sp>
        <p:sp>
          <p:nvSpPr>
            <p:cNvPr id="23595" name="Text Box 40"/>
            <p:cNvSpPr txBox="1">
              <a:spLocks noChangeArrowheads="1"/>
            </p:cNvSpPr>
            <p:nvPr/>
          </p:nvSpPr>
          <p:spPr bwMode="auto">
            <a:xfrm>
              <a:off x="5735638" y="4464050"/>
              <a:ext cx="14605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/>
                <a:t>b</a:t>
              </a:r>
              <a:r>
                <a:rPr lang="en-US" baseline="30000" dirty="0" err="1"/>
                <a:t>m</a:t>
              </a:r>
              <a:r>
                <a:rPr lang="en-US" dirty="0"/>
                <a:t> nodes</a:t>
              </a:r>
            </a:p>
          </p:txBody>
        </p:sp>
        <p:sp>
          <p:nvSpPr>
            <p:cNvPr id="23596" name="Oval 41"/>
            <p:cNvSpPr>
              <a:spLocks noChangeArrowheads="1"/>
            </p:cNvSpPr>
            <p:nvPr/>
          </p:nvSpPr>
          <p:spPr bwMode="auto">
            <a:xfrm>
              <a:off x="4502151" y="4733925"/>
              <a:ext cx="179387" cy="179388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0" name="AutoShape 45"/>
            <p:cNvSpPr>
              <a:spLocks/>
            </p:cNvSpPr>
            <p:nvPr/>
          </p:nvSpPr>
          <p:spPr bwMode="auto">
            <a:xfrm>
              <a:off x="2435226" y="2012950"/>
              <a:ext cx="265112" cy="2811463"/>
            </a:xfrm>
            <a:prstGeom prst="leftBrace">
              <a:avLst>
                <a:gd name="adj1" fmla="val 8837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1" name="Text Box 46"/>
            <p:cNvSpPr txBox="1">
              <a:spLocks noChangeArrowheads="1"/>
            </p:cNvSpPr>
            <p:nvPr/>
          </p:nvSpPr>
          <p:spPr bwMode="auto">
            <a:xfrm>
              <a:off x="1587501" y="3224213"/>
              <a:ext cx="12652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m tiers</a:t>
              </a:r>
            </a:p>
          </p:txBody>
        </p:sp>
      </p:grpSp>
      <p:sp>
        <p:nvSpPr>
          <p:cNvPr id="31" name="Freeform 47"/>
          <p:cNvSpPr>
            <a:spLocks/>
          </p:cNvSpPr>
          <p:nvPr/>
        </p:nvSpPr>
        <p:spPr bwMode="auto">
          <a:xfrm>
            <a:off x="7389813" y="2057317"/>
            <a:ext cx="1373163" cy="2478171"/>
          </a:xfrm>
          <a:custGeom>
            <a:avLst/>
            <a:gdLst>
              <a:gd name="T0" fmla="*/ 0 w 1201"/>
              <a:gd name="T1" fmla="*/ 2147483647 h 1609"/>
              <a:gd name="T2" fmla="*/ 2147483647 w 1201"/>
              <a:gd name="T3" fmla="*/ 2147483647 h 1609"/>
              <a:gd name="T4" fmla="*/ 2147483647 w 1201"/>
              <a:gd name="T5" fmla="*/ 2147483647 h 1609"/>
              <a:gd name="T6" fmla="*/ 2147483647 w 1201"/>
              <a:gd name="T7" fmla="*/ 0 h 1609"/>
              <a:gd name="T8" fmla="*/ 0 w 1201"/>
              <a:gd name="T9" fmla="*/ 2147483647 h 1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609"/>
              <a:gd name="T17" fmla="*/ 1201 w 1201"/>
              <a:gd name="T18" fmla="*/ 1609 h 1609"/>
              <a:gd name="connsiteX0" fmla="*/ 0 w 11997"/>
              <a:gd name="connsiteY0" fmla="*/ 9702 h 9702"/>
              <a:gd name="connsiteX1" fmla="*/ 10000 w 11997"/>
              <a:gd name="connsiteY1" fmla="*/ 9677 h 9702"/>
              <a:gd name="connsiteX2" fmla="*/ 9417 w 11997"/>
              <a:gd name="connsiteY2" fmla="*/ 4158 h 9702"/>
              <a:gd name="connsiteX3" fmla="*/ 11997 w 11997"/>
              <a:gd name="connsiteY3" fmla="*/ 0 h 9702"/>
              <a:gd name="connsiteX4" fmla="*/ 0 w 11997"/>
              <a:gd name="connsiteY4" fmla="*/ 9702 h 9702"/>
              <a:gd name="connsiteX0" fmla="*/ 0 w 10000"/>
              <a:gd name="connsiteY0" fmla="*/ 10000 h 10000"/>
              <a:gd name="connsiteX1" fmla="*/ 8335 w 10000"/>
              <a:gd name="connsiteY1" fmla="*/ 9974 h 10000"/>
              <a:gd name="connsiteX2" fmla="*/ 8890 w 10000"/>
              <a:gd name="connsiteY2" fmla="*/ 4305 h 10000"/>
              <a:gd name="connsiteX3" fmla="*/ 10000 w 10000"/>
              <a:gd name="connsiteY3" fmla="*/ 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8335" y="9974"/>
                </a:lnTo>
                <a:cubicBezTo>
                  <a:pt x="8174" y="8078"/>
                  <a:pt x="9052" y="6201"/>
                  <a:pt x="8890" y="4305"/>
                </a:cubicBezTo>
                <a:lnTo>
                  <a:pt x="10000" y="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32" name="Freeform 47"/>
          <p:cNvSpPr>
            <a:spLocks/>
          </p:cNvSpPr>
          <p:nvPr/>
        </p:nvSpPr>
        <p:spPr bwMode="auto">
          <a:xfrm>
            <a:off x="7389840" y="2057403"/>
            <a:ext cx="1373179" cy="2514599"/>
          </a:xfrm>
          <a:custGeom>
            <a:avLst/>
            <a:gdLst>
              <a:gd name="T0" fmla="*/ 0 w 1201"/>
              <a:gd name="T1" fmla="*/ 2147483647 h 1609"/>
              <a:gd name="T2" fmla="*/ 2147483647 w 1201"/>
              <a:gd name="T3" fmla="*/ 2147483647 h 1609"/>
              <a:gd name="T4" fmla="*/ 2147483647 w 1201"/>
              <a:gd name="T5" fmla="*/ 2147483647 h 1609"/>
              <a:gd name="T6" fmla="*/ 2147483647 w 1201"/>
              <a:gd name="T7" fmla="*/ 0 h 1609"/>
              <a:gd name="T8" fmla="*/ 0 w 1201"/>
              <a:gd name="T9" fmla="*/ 2147483647 h 1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609"/>
              <a:gd name="T17" fmla="*/ 1201 w 1201"/>
              <a:gd name="T18" fmla="*/ 1609 h 1609"/>
              <a:gd name="connsiteX0" fmla="*/ 0 w 11997"/>
              <a:gd name="connsiteY0" fmla="*/ 9702 h 9702"/>
              <a:gd name="connsiteX1" fmla="*/ 10000 w 11997"/>
              <a:gd name="connsiteY1" fmla="*/ 9677 h 9702"/>
              <a:gd name="connsiteX2" fmla="*/ 9417 w 11997"/>
              <a:gd name="connsiteY2" fmla="*/ 4158 h 9702"/>
              <a:gd name="connsiteX3" fmla="*/ 11997 w 11997"/>
              <a:gd name="connsiteY3" fmla="*/ 0 h 9702"/>
              <a:gd name="connsiteX4" fmla="*/ 0 w 11997"/>
              <a:gd name="connsiteY4" fmla="*/ 9702 h 9702"/>
              <a:gd name="connsiteX0" fmla="*/ 0 w 10000"/>
              <a:gd name="connsiteY0" fmla="*/ 10000 h 10000"/>
              <a:gd name="connsiteX1" fmla="*/ 8335 w 10000"/>
              <a:gd name="connsiteY1" fmla="*/ 9974 h 10000"/>
              <a:gd name="connsiteX2" fmla="*/ 8890 w 10000"/>
              <a:gd name="connsiteY2" fmla="*/ 4305 h 10000"/>
              <a:gd name="connsiteX3" fmla="*/ 10000 w 10000"/>
              <a:gd name="connsiteY3" fmla="*/ 0 h 10000"/>
              <a:gd name="connsiteX4" fmla="*/ 0 w 10000"/>
              <a:gd name="connsiteY4" fmla="*/ 10000 h 10000"/>
              <a:gd name="connsiteX0" fmla="*/ 0 w 16352"/>
              <a:gd name="connsiteY0" fmla="*/ 10000 h 10000"/>
              <a:gd name="connsiteX1" fmla="*/ 8335 w 16352"/>
              <a:gd name="connsiteY1" fmla="*/ 9974 h 10000"/>
              <a:gd name="connsiteX2" fmla="*/ 8890 w 16352"/>
              <a:gd name="connsiteY2" fmla="*/ 4305 h 10000"/>
              <a:gd name="connsiteX3" fmla="*/ 16352 w 16352"/>
              <a:gd name="connsiteY3" fmla="*/ 0 h 10000"/>
              <a:gd name="connsiteX4" fmla="*/ 0 w 16352"/>
              <a:gd name="connsiteY4" fmla="*/ 10000 h 10000"/>
              <a:gd name="connsiteX0" fmla="*/ 0 w 16352"/>
              <a:gd name="connsiteY0" fmla="*/ 10000 h 10000"/>
              <a:gd name="connsiteX1" fmla="*/ 8335 w 16352"/>
              <a:gd name="connsiteY1" fmla="*/ 9974 h 10000"/>
              <a:gd name="connsiteX2" fmla="*/ 10907 w 16352"/>
              <a:gd name="connsiteY2" fmla="*/ 4612 h 10000"/>
              <a:gd name="connsiteX3" fmla="*/ 16352 w 16352"/>
              <a:gd name="connsiteY3" fmla="*/ 0 h 10000"/>
              <a:gd name="connsiteX4" fmla="*/ 0 w 16352"/>
              <a:gd name="connsiteY4" fmla="*/ 10000 h 10000"/>
              <a:gd name="connsiteX0" fmla="*/ 0 w 16352"/>
              <a:gd name="connsiteY0" fmla="*/ 10000 h 10000"/>
              <a:gd name="connsiteX1" fmla="*/ 8335 w 16352"/>
              <a:gd name="connsiteY1" fmla="*/ 9974 h 10000"/>
              <a:gd name="connsiteX2" fmla="*/ 10907 w 16352"/>
              <a:gd name="connsiteY2" fmla="*/ 4612 h 10000"/>
              <a:gd name="connsiteX3" fmla="*/ 16352 w 16352"/>
              <a:gd name="connsiteY3" fmla="*/ 0 h 10000"/>
              <a:gd name="connsiteX4" fmla="*/ 0 w 16352"/>
              <a:gd name="connsiteY4" fmla="*/ 10000 h 10000"/>
              <a:gd name="connsiteX0" fmla="*/ 0 w 16352"/>
              <a:gd name="connsiteY0" fmla="*/ 10000 h 10147"/>
              <a:gd name="connsiteX1" fmla="*/ 6370 w 16352"/>
              <a:gd name="connsiteY1" fmla="*/ 10147 h 10147"/>
              <a:gd name="connsiteX2" fmla="*/ 10907 w 16352"/>
              <a:gd name="connsiteY2" fmla="*/ 4612 h 10147"/>
              <a:gd name="connsiteX3" fmla="*/ 16352 w 16352"/>
              <a:gd name="connsiteY3" fmla="*/ 0 h 10147"/>
              <a:gd name="connsiteX4" fmla="*/ 0 w 16352"/>
              <a:gd name="connsiteY4" fmla="*/ 10000 h 10147"/>
              <a:gd name="connsiteX0" fmla="*/ 0 w 16352"/>
              <a:gd name="connsiteY0" fmla="*/ 10000 h 10147"/>
              <a:gd name="connsiteX1" fmla="*/ 6370 w 16352"/>
              <a:gd name="connsiteY1" fmla="*/ 10147 h 10147"/>
              <a:gd name="connsiteX2" fmla="*/ 10907 w 16352"/>
              <a:gd name="connsiteY2" fmla="*/ 4612 h 10147"/>
              <a:gd name="connsiteX3" fmla="*/ 16352 w 16352"/>
              <a:gd name="connsiteY3" fmla="*/ 0 h 10147"/>
              <a:gd name="connsiteX4" fmla="*/ 0 w 16352"/>
              <a:gd name="connsiteY4" fmla="*/ 10000 h 1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2" h="10147">
                <a:moveTo>
                  <a:pt x="0" y="10000"/>
                </a:moveTo>
                <a:lnTo>
                  <a:pt x="6370" y="10147"/>
                </a:lnTo>
                <a:cubicBezTo>
                  <a:pt x="6209" y="8251"/>
                  <a:pt x="8940" y="7679"/>
                  <a:pt x="10907" y="4612"/>
                </a:cubicBezTo>
                <a:lnTo>
                  <a:pt x="16352" y="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33" name="Oval 41"/>
          <p:cNvSpPr>
            <a:spLocks noChangeArrowheads="1"/>
          </p:cNvSpPr>
          <p:nvPr/>
        </p:nvSpPr>
        <p:spPr bwMode="auto">
          <a:xfrm>
            <a:off x="9421813" y="3429002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1" grpId="1" animBg="1"/>
      <p:bldP spid="32" grpId="0" animBg="1"/>
      <p:bldP spid="32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Recap: last </a:t>
            </a:r>
            <a:r>
              <a:rPr lang="en-US" altLang="zh-CN" dirty="0" smtClean="0"/>
              <a:t>Class </a:t>
            </a:r>
            <a:r>
              <a:rPr lang="zh-CN" altLang="en-US" dirty="0" smtClean="0"/>
              <a:t>回顾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Agents plan ahead</a:t>
            </a:r>
          </a:p>
          <a:p>
            <a:pPr lvl="1"/>
            <a:r>
              <a:rPr lang="en-US" altLang="zh-CN" dirty="0" smtClean="0"/>
              <a:t>Rational</a:t>
            </a:r>
            <a:endParaRPr lang="en-US" altLang="zh-CN" dirty="0"/>
          </a:p>
          <a:p>
            <a:r>
              <a:rPr lang="en-US" altLang="zh-CN" dirty="0" smtClean="0"/>
              <a:t>How to Describe Search Problem</a:t>
            </a:r>
          </a:p>
          <a:p>
            <a:pPr lvl="1"/>
            <a:r>
              <a:rPr lang="en-US" altLang="zh-CN" dirty="0" smtClean="0"/>
              <a:t>State Space</a:t>
            </a:r>
          </a:p>
          <a:p>
            <a:pPr lvl="1"/>
            <a:r>
              <a:rPr lang="en-US" altLang="zh-CN" dirty="0" smtClean="0"/>
              <a:t>Successor function</a:t>
            </a:r>
          </a:p>
          <a:p>
            <a:pPr lvl="1"/>
            <a:r>
              <a:rPr lang="en-US" altLang="zh-CN" dirty="0" smtClean="0"/>
              <a:t>Initial state &amp; Goal state</a:t>
            </a:r>
          </a:p>
          <a:p>
            <a:r>
              <a:rPr lang="en-US" altLang="zh-CN" dirty="0" smtClean="0"/>
              <a:t>State Space Graph &amp; Searching Tree</a:t>
            </a:r>
          </a:p>
          <a:p>
            <a:r>
              <a:rPr lang="en-US" altLang="zh-CN" dirty="0" smtClean="0"/>
              <a:t>Depth-First Search</a:t>
            </a:r>
            <a:endParaRPr lang="en-US" altLang="zh-CN" dirty="0"/>
          </a:p>
          <a:p>
            <a:r>
              <a:rPr lang="en-US" altLang="zh-CN" dirty="0" smtClean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330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47"/>
          <p:cNvSpPr>
            <a:spLocks/>
          </p:cNvSpPr>
          <p:nvPr/>
        </p:nvSpPr>
        <p:spPr bwMode="auto">
          <a:xfrm>
            <a:off x="7623172" y="1774822"/>
            <a:ext cx="1906588" cy="2554288"/>
          </a:xfrm>
          <a:custGeom>
            <a:avLst/>
            <a:gdLst>
              <a:gd name="T0" fmla="*/ 0 w 1201"/>
              <a:gd name="T1" fmla="*/ 2147483647 h 1609"/>
              <a:gd name="T2" fmla="*/ 2147483647 w 1201"/>
              <a:gd name="T3" fmla="*/ 2147483647 h 1609"/>
              <a:gd name="T4" fmla="*/ 2147483647 w 1201"/>
              <a:gd name="T5" fmla="*/ 2147483647 h 1609"/>
              <a:gd name="T6" fmla="*/ 2147483647 w 1201"/>
              <a:gd name="T7" fmla="*/ 0 h 1609"/>
              <a:gd name="T8" fmla="*/ 0 w 1201"/>
              <a:gd name="T9" fmla="*/ 2147483647 h 1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609"/>
              <a:gd name="T17" fmla="*/ 1201 w 1201"/>
              <a:gd name="T18" fmla="*/ 1609 h 1609"/>
              <a:gd name="connsiteX0" fmla="*/ 0 w 10000"/>
              <a:gd name="connsiteY0" fmla="*/ 10000 h 10000"/>
              <a:gd name="connsiteX1" fmla="*/ 10000 w 10000"/>
              <a:gd name="connsiteY1" fmla="*/ 9975 h 10000"/>
              <a:gd name="connsiteX2" fmla="*/ 9018 w 10000"/>
              <a:gd name="connsiteY2" fmla="*/ 4388 h 10000"/>
              <a:gd name="connsiteX3" fmla="*/ 7619 w 10000"/>
              <a:gd name="connsiteY3" fmla="*/ 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0000" y="9975"/>
                </a:lnTo>
                <a:cubicBezTo>
                  <a:pt x="9806" y="8135"/>
                  <a:pt x="9212" y="6228"/>
                  <a:pt x="9018" y="4388"/>
                </a:cubicBezTo>
                <a:lnTo>
                  <a:pt x="7619" y="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Depth-First Search (DFS) Properties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253999" y="1219200"/>
            <a:ext cx="6761182" cy="4729164"/>
          </a:xfrm>
        </p:spPr>
        <p:txBody>
          <a:bodyPr/>
          <a:lstStyle/>
          <a:p>
            <a:r>
              <a:rPr lang="en-US" sz="2400" dirty="0"/>
              <a:t>What nodes DFS </a:t>
            </a:r>
            <a:r>
              <a:rPr lang="en-US" sz="2400" dirty="0" smtClean="0"/>
              <a:t>expand?</a:t>
            </a:r>
            <a:r>
              <a:rPr lang="en-US" sz="2400" dirty="0"/>
              <a:t> </a:t>
            </a:r>
            <a:r>
              <a:rPr lang="en-US" altLang="zh-CN" sz="2400" dirty="0" smtClean="0"/>
              <a:t>DFS</a:t>
            </a:r>
            <a:r>
              <a:rPr lang="zh-CN" altLang="en-US" sz="2400" dirty="0" smtClean="0"/>
              <a:t>展开的节点</a:t>
            </a:r>
            <a:endParaRPr lang="en-US" sz="2400" dirty="0"/>
          </a:p>
          <a:p>
            <a:pPr lvl="1"/>
            <a:r>
              <a:rPr lang="en-US" sz="2000" dirty="0"/>
              <a:t>Some left prefix of the tree</a:t>
            </a:r>
            <a:r>
              <a:rPr lang="en-US" sz="2000" dirty="0" smtClean="0"/>
              <a:t>. </a:t>
            </a:r>
            <a:r>
              <a:rPr lang="zh-CN" altLang="en-US" sz="2000" dirty="0" smtClean="0"/>
              <a:t>树的左侧</a:t>
            </a:r>
            <a:endParaRPr lang="en-US" sz="2000" dirty="0"/>
          </a:p>
          <a:p>
            <a:pPr lvl="1"/>
            <a:r>
              <a:rPr lang="en-US" sz="2000" dirty="0"/>
              <a:t>Could process the whole tree</a:t>
            </a:r>
            <a:r>
              <a:rPr lang="en-US" sz="2000" dirty="0" smtClean="0"/>
              <a:t>! </a:t>
            </a:r>
            <a:r>
              <a:rPr lang="zh-CN" altLang="en-US" sz="2000" dirty="0" smtClean="0"/>
              <a:t>亦可能展开所有节点</a:t>
            </a:r>
            <a:endParaRPr lang="en-US" sz="2000" dirty="0"/>
          </a:p>
          <a:p>
            <a:pPr lvl="1"/>
            <a:r>
              <a:rPr lang="en-US" sz="2000" dirty="0"/>
              <a:t>If m is finite, takes time O(</a:t>
            </a:r>
            <a:r>
              <a:rPr lang="en-US" sz="2000" dirty="0" err="1"/>
              <a:t>b</a:t>
            </a:r>
            <a:r>
              <a:rPr lang="en-US" sz="2000" baseline="30000" dirty="0" err="1"/>
              <a:t>m</a:t>
            </a:r>
            <a:r>
              <a:rPr lang="en-US" sz="2000" dirty="0"/>
              <a:t>)</a:t>
            </a:r>
          </a:p>
          <a:p>
            <a:r>
              <a:rPr lang="en-US" sz="2400" dirty="0" smtClean="0">
                <a:solidFill>
                  <a:srgbClr val="008000"/>
                </a:solidFill>
              </a:rPr>
              <a:t>How </a:t>
            </a:r>
            <a:r>
              <a:rPr lang="en-US" sz="2400" dirty="0">
                <a:solidFill>
                  <a:srgbClr val="008000"/>
                </a:solidFill>
              </a:rPr>
              <a:t>much space does the fringe take</a:t>
            </a:r>
            <a:r>
              <a:rPr lang="en-US" sz="2400" dirty="0" smtClean="0">
                <a:solidFill>
                  <a:srgbClr val="008000"/>
                </a:solidFill>
              </a:rPr>
              <a:t>?</a:t>
            </a:r>
            <a:r>
              <a:rPr lang="zh-CN" altLang="en-US" sz="2400" dirty="0" smtClean="0">
                <a:solidFill>
                  <a:srgbClr val="008000"/>
                </a:solidFill>
              </a:rPr>
              <a:t>存储空间</a:t>
            </a:r>
            <a:endParaRPr lang="en-US" sz="2400" dirty="0">
              <a:solidFill>
                <a:srgbClr val="008000"/>
              </a:solidFill>
            </a:endParaRPr>
          </a:p>
          <a:p>
            <a:pPr lvl="1"/>
            <a:r>
              <a:rPr lang="en-US" sz="2000" dirty="0"/>
              <a:t>Only has siblings on path to root, so O(</a:t>
            </a:r>
            <a:r>
              <a:rPr lang="en-US" sz="2000" dirty="0" err="1"/>
              <a:t>bm</a:t>
            </a:r>
            <a:r>
              <a:rPr lang="en-US" sz="2000" dirty="0"/>
              <a:t>)</a:t>
            </a:r>
          </a:p>
          <a:p>
            <a:r>
              <a:rPr lang="en-US" sz="2400" dirty="0" smtClean="0">
                <a:solidFill>
                  <a:srgbClr val="008000"/>
                </a:solidFill>
              </a:rPr>
              <a:t>Is </a:t>
            </a:r>
            <a:r>
              <a:rPr lang="en-US" sz="2400" dirty="0">
                <a:solidFill>
                  <a:srgbClr val="008000"/>
                </a:solidFill>
              </a:rPr>
              <a:t>it complete</a:t>
            </a:r>
            <a:r>
              <a:rPr lang="en-US" sz="2400" dirty="0" smtClean="0">
                <a:solidFill>
                  <a:srgbClr val="008000"/>
                </a:solidFill>
              </a:rPr>
              <a:t>?</a:t>
            </a:r>
            <a:r>
              <a:rPr lang="zh-CN" altLang="en-US" sz="2400" dirty="0" smtClean="0">
                <a:solidFill>
                  <a:srgbClr val="008000"/>
                </a:solidFill>
              </a:rPr>
              <a:t>完备性</a:t>
            </a:r>
            <a:endParaRPr lang="en-US" sz="2400" dirty="0">
              <a:solidFill>
                <a:srgbClr val="008000"/>
              </a:solidFill>
            </a:endParaRPr>
          </a:p>
          <a:p>
            <a:pPr lvl="1"/>
            <a:r>
              <a:rPr lang="en-US" sz="2000" dirty="0"/>
              <a:t>m could be infinite, so only if we prevent cycles (more later</a:t>
            </a:r>
            <a:r>
              <a:rPr lang="en-US" sz="2000" dirty="0" smtClean="0"/>
              <a:t>) </a:t>
            </a:r>
            <a:r>
              <a:rPr lang="zh-CN" altLang="en-US" sz="2000" dirty="0" smtClean="0"/>
              <a:t>在没有环存在情况下，是的</a:t>
            </a:r>
            <a:endParaRPr lang="en-US" sz="2000" dirty="0"/>
          </a:p>
          <a:p>
            <a:r>
              <a:rPr lang="en-US" sz="2400" dirty="0" smtClean="0">
                <a:solidFill>
                  <a:srgbClr val="008000"/>
                </a:solidFill>
              </a:rPr>
              <a:t>Is </a:t>
            </a:r>
            <a:r>
              <a:rPr lang="en-US" sz="2400" dirty="0">
                <a:solidFill>
                  <a:srgbClr val="008000"/>
                </a:solidFill>
              </a:rPr>
              <a:t>it optimal</a:t>
            </a:r>
            <a:r>
              <a:rPr lang="en-US" sz="2400" dirty="0" smtClean="0">
                <a:solidFill>
                  <a:srgbClr val="008000"/>
                </a:solidFill>
              </a:rPr>
              <a:t>? </a:t>
            </a:r>
            <a:r>
              <a:rPr lang="zh-CN" altLang="en-US" sz="2400" dirty="0" smtClean="0">
                <a:solidFill>
                  <a:srgbClr val="008000"/>
                </a:solidFill>
              </a:rPr>
              <a:t>最优性</a:t>
            </a:r>
            <a:endParaRPr lang="en-US" sz="2400" dirty="0">
              <a:solidFill>
                <a:srgbClr val="008000"/>
              </a:solidFill>
            </a:endParaRPr>
          </a:p>
          <a:p>
            <a:pPr lvl="1"/>
            <a:r>
              <a:rPr lang="en-US" sz="2000" dirty="0"/>
              <a:t>No, it finds the “leftmost” solution, regardless of depth or </a:t>
            </a:r>
            <a:r>
              <a:rPr lang="en-US" sz="2000" dirty="0" smtClean="0"/>
              <a:t>cost</a:t>
            </a:r>
            <a:r>
              <a:rPr lang="zh-CN" altLang="en-US" sz="2000" dirty="0" smtClean="0"/>
              <a:t>不是最优，只能发现左侧的解</a:t>
            </a:r>
            <a:endParaRPr lang="en-US" sz="2000" dirty="0"/>
          </a:p>
          <a:p>
            <a:pPr lvl="1"/>
            <a:r>
              <a:rPr lang="en-US" sz="2000" dirty="0" smtClean="0"/>
              <a:t> </a:t>
            </a:r>
            <a:endParaRPr lang="en-US" sz="2000" dirty="0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6553200" y="1524000"/>
            <a:ext cx="5608637" cy="2900363"/>
            <a:chOff x="1587501" y="2012950"/>
            <a:chExt cx="5608637" cy="2900363"/>
          </a:xfrm>
        </p:grpSpPr>
        <p:sp>
          <p:nvSpPr>
            <p:cNvPr id="23585" name="Freeform 30"/>
            <p:cNvSpPr>
              <a:spLocks/>
            </p:cNvSpPr>
            <p:nvPr/>
          </p:nvSpPr>
          <p:spPr bwMode="auto">
            <a:xfrm>
              <a:off x="2655888" y="2262188"/>
              <a:ext cx="2927350" cy="2554287"/>
            </a:xfrm>
            <a:custGeom>
              <a:avLst/>
              <a:gdLst>
                <a:gd name="T0" fmla="*/ 0 w 1844"/>
                <a:gd name="T1" fmla="*/ 2147483647 h 1609"/>
                <a:gd name="T2" fmla="*/ 2147483647 w 1844"/>
                <a:gd name="T3" fmla="*/ 2147483647 h 1609"/>
                <a:gd name="T4" fmla="*/ 2147483647 w 1844"/>
                <a:gd name="T5" fmla="*/ 0 h 1609"/>
                <a:gd name="T6" fmla="*/ 0 w 1844"/>
                <a:gd name="T7" fmla="*/ 2147483647 h 16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4"/>
                <a:gd name="T13" fmla="*/ 0 h 1609"/>
                <a:gd name="T14" fmla="*/ 1844 w 1844"/>
                <a:gd name="T15" fmla="*/ 1609 h 16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4" h="1609">
                  <a:moveTo>
                    <a:pt x="0" y="1609"/>
                  </a:moveTo>
                  <a:lnTo>
                    <a:pt x="1844" y="1609"/>
                  </a:lnTo>
                  <a:lnTo>
                    <a:pt x="915" y="0"/>
                  </a:lnTo>
                  <a:lnTo>
                    <a:pt x="0" y="160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6" name="Oval 31"/>
            <p:cNvSpPr>
              <a:spLocks noChangeArrowheads="1"/>
            </p:cNvSpPr>
            <p:nvPr/>
          </p:nvSpPr>
          <p:spPr bwMode="auto">
            <a:xfrm>
              <a:off x="4010025" y="2192338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7" name="Oval 32"/>
            <p:cNvSpPr>
              <a:spLocks noChangeArrowheads="1"/>
            </p:cNvSpPr>
            <p:nvPr/>
          </p:nvSpPr>
          <p:spPr bwMode="auto">
            <a:xfrm>
              <a:off x="3778250" y="2617788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8" name="Oval 33"/>
            <p:cNvSpPr>
              <a:spLocks noChangeArrowheads="1"/>
            </p:cNvSpPr>
            <p:nvPr/>
          </p:nvSpPr>
          <p:spPr bwMode="auto">
            <a:xfrm>
              <a:off x="4254500" y="2608263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9" name="Text Box 34"/>
            <p:cNvSpPr txBox="1">
              <a:spLocks noChangeArrowheads="1"/>
            </p:cNvSpPr>
            <p:nvPr/>
          </p:nvSpPr>
          <p:spPr bwMode="auto">
            <a:xfrm>
              <a:off x="3908425" y="2468563"/>
              <a:ext cx="27463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…</a:t>
              </a:r>
            </a:p>
          </p:txBody>
        </p:sp>
        <p:sp>
          <p:nvSpPr>
            <p:cNvPr id="23590" name="Freeform 35"/>
            <p:cNvSpPr>
              <a:spLocks/>
            </p:cNvSpPr>
            <p:nvPr/>
          </p:nvSpPr>
          <p:spPr bwMode="auto">
            <a:xfrm>
              <a:off x="3890963" y="2422525"/>
              <a:ext cx="444500" cy="88900"/>
            </a:xfrm>
            <a:custGeom>
              <a:avLst/>
              <a:gdLst>
                <a:gd name="T0" fmla="*/ 0 w 280"/>
                <a:gd name="T1" fmla="*/ 2147483647 h 56"/>
                <a:gd name="T2" fmla="*/ 2147483647 w 280"/>
                <a:gd name="T3" fmla="*/ 2147483647 h 56"/>
                <a:gd name="T4" fmla="*/ 2147483647 w 280"/>
                <a:gd name="T5" fmla="*/ 0 h 56"/>
                <a:gd name="T6" fmla="*/ 0 60000 65536"/>
                <a:gd name="T7" fmla="*/ 0 60000 65536"/>
                <a:gd name="T8" fmla="*/ 0 60000 65536"/>
                <a:gd name="T9" fmla="*/ 0 w 280"/>
                <a:gd name="T10" fmla="*/ 0 h 56"/>
                <a:gd name="T11" fmla="*/ 280 w 280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56">
                  <a:moveTo>
                    <a:pt x="0" y="11"/>
                  </a:moveTo>
                  <a:cubicBezTo>
                    <a:pt x="52" y="33"/>
                    <a:pt x="104" y="56"/>
                    <a:pt x="151" y="54"/>
                  </a:cubicBezTo>
                  <a:cubicBezTo>
                    <a:pt x="198" y="52"/>
                    <a:pt x="239" y="26"/>
                    <a:pt x="28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1" name="Text Box 36"/>
            <p:cNvSpPr txBox="1">
              <a:spLocks noChangeArrowheads="1"/>
            </p:cNvSpPr>
            <p:nvPr/>
          </p:nvSpPr>
          <p:spPr bwMode="auto">
            <a:xfrm>
              <a:off x="4292599" y="2220913"/>
              <a:ext cx="29845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</a:t>
              </a:r>
            </a:p>
          </p:txBody>
        </p:sp>
        <p:sp>
          <p:nvSpPr>
            <p:cNvPr id="23592" name="Text Box 37"/>
            <p:cNvSpPr txBox="1">
              <a:spLocks noChangeArrowheads="1"/>
            </p:cNvSpPr>
            <p:nvPr/>
          </p:nvSpPr>
          <p:spPr bwMode="auto">
            <a:xfrm>
              <a:off x="5719763" y="2073275"/>
              <a:ext cx="11191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 node</a:t>
              </a:r>
            </a:p>
          </p:txBody>
        </p:sp>
        <p:sp>
          <p:nvSpPr>
            <p:cNvPr id="23593" name="Text Box 38"/>
            <p:cNvSpPr txBox="1">
              <a:spLocks noChangeArrowheads="1"/>
            </p:cNvSpPr>
            <p:nvPr/>
          </p:nvSpPr>
          <p:spPr bwMode="auto">
            <a:xfrm>
              <a:off x="5721350" y="2427287"/>
              <a:ext cx="11191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 nodes</a:t>
              </a:r>
            </a:p>
          </p:txBody>
        </p:sp>
        <p:sp>
          <p:nvSpPr>
            <p:cNvPr id="23594" name="Text Box 39"/>
            <p:cNvSpPr txBox="1">
              <a:spLocks noChangeArrowheads="1"/>
            </p:cNvSpPr>
            <p:nvPr/>
          </p:nvSpPr>
          <p:spPr bwMode="auto">
            <a:xfrm>
              <a:off x="5721350" y="2838450"/>
              <a:ext cx="11191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</a:t>
              </a:r>
              <a:r>
                <a:rPr lang="en-US" baseline="30000"/>
                <a:t>2</a:t>
              </a:r>
              <a:r>
                <a:rPr lang="en-US"/>
                <a:t> nodes</a:t>
              </a:r>
            </a:p>
          </p:txBody>
        </p:sp>
        <p:sp>
          <p:nvSpPr>
            <p:cNvPr id="23595" name="Text Box 40"/>
            <p:cNvSpPr txBox="1">
              <a:spLocks noChangeArrowheads="1"/>
            </p:cNvSpPr>
            <p:nvPr/>
          </p:nvSpPr>
          <p:spPr bwMode="auto">
            <a:xfrm>
              <a:off x="5735638" y="4464050"/>
              <a:ext cx="14605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</a:t>
              </a:r>
              <a:r>
                <a:rPr lang="en-US" baseline="30000"/>
                <a:t>m</a:t>
              </a:r>
              <a:r>
                <a:rPr lang="en-US"/>
                <a:t> nodes</a:t>
              </a:r>
            </a:p>
          </p:txBody>
        </p:sp>
        <p:sp>
          <p:nvSpPr>
            <p:cNvPr id="23596" name="Oval 41"/>
            <p:cNvSpPr>
              <a:spLocks noChangeArrowheads="1"/>
            </p:cNvSpPr>
            <p:nvPr/>
          </p:nvSpPr>
          <p:spPr bwMode="auto">
            <a:xfrm>
              <a:off x="4502151" y="4733925"/>
              <a:ext cx="179387" cy="179388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0" name="AutoShape 45"/>
            <p:cNvSpPr>
              <a:spLocks/>
            </p:cNvSpPr>
            <p:nvPr/>
          </p:nvSpPr>
          <p:spPr bwMode="auto">
            <a:xfrm>
              <a:off x="2435226" y="2012950"/>
              <a:ext cx="265112" cy="2811463"/>
            </a:xfrm>
            <a:prstGeom prst="leftBrace">
              <a:avLst>
                <a:gd name="adj1" fmla="val 8837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1" name="Text Box 46"/>
            <p:cNvSpPr txBox="1">
              <a:spLocks noChangeArrowheads="1"/>
            </p:cNvSpPr>
            <p:nvPr/>
          </p:nvSpPr>
          <p:spPr bwMode="auto">
            <a:xfrm>
              <a:off x="1587501" y="3224213"/>
              <a:ext cx="12652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m tiers</a:t>
              </a:r>
            </a:p>
          </p:txBody>
        </p:sp>
      </p:grpSp>
      <p:sp>
        <p:nvSpPr>
          <p:cNvPr id="31" name="Freeform 47"/>
          <p:cNvSpPr>
            <a:spLocks/>
          </p:cNvSpPr>
          <p:nvPr/>
        </p:nvSpPr>
        <p:spPr bwMode="auto">
          <a:xfrm>
            <a:off x="7664450" y="1828716"/>
            <a:ext cx="1373163" cy="2478171"/>
          </a:xfrm>
          <a:custGeom>
            <a:avLst/>
            <a:gdLst>
              <a:gd name="T0" fmla="*/ 0 w 1201"/>
              <a:gd name="T1" fmla="*/ 2147483647 h 1609"/>
              <a:gd name="T2" fmla="*/ 2147483647 w 1201"/>
              <a:gd name="T3" fmla="*/ 2147483647 h 1609"/>
              <a:gd name="T4" fmla="*/ 2147483647 w 1201"/>
              <a:gd name="T5" fmla="*/ 2147483647 h 1609"/>
              <a:gd name="T6" fmla="*/ 2147483647 w 1201"/>
              <a:gd name="T7" fmla="*/ 0 h 1609"/>
              <a:gd name="T8" fmla="*/ 0 w 1201"/>
              <a:gd name="T9" fmla="*/ 2147483647 h 1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609"/>
              <a:gd name="T17" fmla="*/ 1201 w 1201"/>
              <a:gd name="T18" fmla="*/ 1609 h 1609"/>
              <a:gd name="connsiteX0" fmla="*/ 0 w 11997"/>
              <a:gd name="connsiteY0" fmla="*/ 9702 h 9702"/>
              <a:gd name="connsiteX1" fmla="*/ 10000 w 11997"/>
              <a:gd name="connsiteY1" fmla="*/ 9677 h 9702"/>
              <a:gd name="connsiteX2" fmla="*/ 9417 w 11997"/>
              <a:gd name="connsiteY2" fmla="*/ 4158 h 9702"/>
              <a:gd name="connsiteX3" fmla="*/ 11997 w 11997"/>
              <a:gd name="connsiteY3" fmla="*/ 0 h 9702"/>
              <a:gd name="connsiteX4" fmla="*/ 0 w 11997"/>
              <a:gd name="connsiteY4" fmla="*/ 9702 h 9702"/>
              <a:gd name="connsiteX0" fmla="*/ 0 w 10000"/>
              <a:gd name="connsiteY0" fmla="*/ 10000 h 10000"/>
              <a:gd name="connsiteX1" fmla="*/ 8335 w 10000"/>
              <a:gd name="connsiteY1" fmla="*/ 9974 h 10000"/>
              <a:gd name="connsiteX2" fmla="*/ 8890 w 10000"/>
              <a:gd name="connsiteY2" fmla="*/ 4305 h 10000"/>
              <a:gd name="connsiteX3" fmla="*/ 10000 w 10000"/>
              <a:gd name="connsiteY3" fmla="*/ 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8335" y="9974"/>
                </a:lnTo>
                <a:cubicBezTo>
                  <a:pt x="8174" y="8078"/>
                  <a:pt x="9052" y="6201"/>
                  <a:pt x="8890" y="4305"/>
                </a:cubicBezTo>
                <a:lnTo>
                  <a:pt x="10000" y="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32" name="Freeform 47"/>
          <p:cNvSpPr>
            <a:spLocks/>
          </p:cNvSpPr>
          <p:nvPr/>
        </p:nvSpPr>
        <p:spPr bwMode="auto">
          <a:xfrm>
            <a:off x="7664477" y="1828802"/>
            <a:ext cx="1373179" cy="2514599"/>
          </a:xfrm>
          <a:custGeom>
            <a:avLst/>
            <a:gdLst>
              <a:gd name="T0" fmla="*/ 0 w 1201"/>
              <a:gd name="T1" fmla="*/ 2147483647 h 1609"/>
              <a:gd name="T2" fmla="*/ 2147483647 w 1201"/>
              <a:gd name="T3" fmla="*/ 2147483647 h 1609"/>
              <a:gd name="T4" fmla="*/ 2147483647 w 1201"/>
              <a:gd name="T5" fmla="*/ 2147483647 h 1609"/>
              <a:gd name="T6" fmla="*/ 2147483647 w 1201"/>
              <a:gd name="T7" fmla="*/ 0 h 1609"/>
              <a:gd name="T8" fmla="*/ 0 w 1201"/>
              <a:gd name="T9" fmla="*/ 2147483647 h 1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609"/>
              <a:gd name="T17" fmla="*/ 1201 w 1201"/>
              <a:gd name="T18" fmla="*/ 1609 h 1609"/>
              <a:gd name="connsiteX0" fmla="*/ 0 w 11997"/>
              <a:gd name="connsiteY0" fmla="*/ 9702 h 9702"/>
              <a:gd name="connsiteX1" fmla="*/ 10000 w 11997"/>
              <a:gd name="connsiteY1" fmla="*/ 9677 h 9702"/>
              <a:gd name="connsiteX2" fmla="*/ 9417 w 11997"/>
              <a:gd name="connsiteY2" fmla="*/ 4158 h 9702"/>
              <a:gd name="connsiteX3" fmla="*/ 11997 w 11997"/>
              <a:gd name="connsiteY3" fmla="*/ 0 h 9702"/>
              <a:gd name="connsiteX4" fmla="*/ 0 w 11997"/>
              <a:gd name="connsiteY4" fmla="*/ 9702 h 9702"/>
              <a:gd name="connsiteX0" fmla="*/ 0 w 10000"/>
              <a:gd name="connsiteY0" fmla="*/ 10000 h 10000"/>
              <a:gd name="connsiteX1" fmla="*/ 8335 w 10000"/>
              <a:gd name="connsiteY1" fmla="*/ 9974 h 10000"/>
              <a:gd name="connsiteX2" fmla="*/ 8890 w 10000"/>
              <a:gd name="connsiteY2" fmla="*/ 4305 h 10000"/>
              <a:gd name="connsiteX3" fmla="*/ 10000 w 10000"/>
              <a:gd name="connsiteY3" fmla="*/ 0 h 10000"/>
              <a:gd name="connsiteX4" fmla="*/ 0 w 10000"/>
              <a:gd name="connsiteY4" fmla="*/ 10000 h 10000"/>
              <a:gd name="connsiteX0" fmla="*/ 0 w 16352"/>
              <a:gd name="connsiteY0" fmla="*/ 10000 h 10000"/>
              <a:gd name="connsiteX1" fmla="*/ 8335 w 16352"/>
              <a:gd name="connsiteY1" fmla="*/ 9974 h 10000"/>
              <a:gd name="connsiteX2" fmla="*/ 8890 w 16352"/>
              <a:gd name="connsiteY2" fmla="*/ 4305 h 10000"/>
              <a:gd name="connsiteX3" fmla="*/ 16352 w 16352"/>
              <a:gd name="connsiteY3" fmla="*/ 0 h 10000"/>
              <a:gd name="connsiteX4" fmla="*/ 0 w 16352"/>
              <a:gd name="connsiteY4" fmla="*/ 10000 h 10000"/>
              <a:gd name="connsiteX0" fmla="*/ 0 w 16352"/>
              <a:gd name="connsiteY0" fmla="*/ 10000 h 10000"/>
              <a:gd name="connsiteX1" fmla="*/ 8335 w 16352"/>
              <a:gd name="connsiteY1" fmla="*/ 9974 h 10000"/>
              <a:gd name="connsiteX2" fmla="*/ 10907 w 16352"/>
              <a:gd name="connsiteY2" fmla="*/ 4612 h 10000"/>
              <a:gd name="connsiteX3" fmla="*/ 16352 w 16352"/>
              <a:gd name="connsiteY3" fmla="*/ 0 h 10000"/>
              <a:gd name="connsiteX4" fmla="*/ 0 w 16352"/>
              <a:gd name="connsiteY4" fmla="*/ 10000 h 10000"/>
              <a:gd name="connsiteX0" fmla="*/ 0 w 16352"/>
              <a:gd name="connsiteY0" fmla="*/ 10000 h 10000"/>
              <a:gd name="connsiteX1" fmla="*/ 8335 w 16352"/>
              <a:gd name="connsiteY1" fmla="*/ 9974 h 10000"/>
              <a:gd name="connsiteX2" fmla="*/ 10907 w 16352"/>
              <a:gd name="connsiteY2" fmla="*/ 4612 h 10000"/>
              <a:gd name="connsiteX3" fmla="*/ 16352 w 16352"/>
              <a:gd name="connsiteY3" fmla="*/ 0 h 10000"/>
              <a:gd name="connsiteX4" fmla="*/ 0 w 16352"/>
              <a:gd name="connsiteY4" fmla="*/ 10000 h 10000"/>
              <a:gd name="connsiteX0" fmla="*/ 0 w 16352"/>
              <a:gd name="connsiteY0" fmla="*/ 10000 h 10147"/>
              <a:gd name="connsiteX1" fmla="*/ 6370 w 16352"/>
              <a:gd name="connsiteY1" fmla="*/ 10147 h 10147"/>
              <a:gd name="connsiteX2" fmla="*/ 10907 w 16352"/>
              <a:gd name="connsiteY2" fmla="*/ 4612 h 10147"/>
              <a:gd name="connsiteX3" fmla="*/ 16352 w 16352"/>
              <a:gd name="connsiteY3" fmla="*/ 0 h 10147"/>
              <a:gd name="connsiteX4" fmla="*/ 0 w 16352"/>
              <a:gd name="connsiteY4" fmla="*/ 10000 h 10147"/>
              <a:gd name="connsiteX0" fmla="*/ 0 w 16352"/>
              <a:gd name="connsiteY0" fmla="*/ 10000 h 10147"/>
              <a:gd name="connsiteX1" fmla="*/ 6370 w 16352"/>
              <a:gd name="connsiteY1" fmla="*/ 10147 h 10147"/>
              <a:gd name="connsiteX2" fmla="*/ 10907 w 16352"/>
              <a:gd name="connsiteY2" fmla="*/ 4612 h 10147"/>
              <a:gd name="connsiteX3" fmla="*/ 16352 w 16352"/>
              <a:gd name="connsiteY3" fmla="*/ 0 h 10147"/>
              <a:gd name="connsiteX4" fmla="*/ 0 w 16352"/>
              <a:gd name="connsiteY4" fmla="*/ 10000 h 1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2" h="10147">
                <a:moveTo>
                  <a:pt x="0" y="10000"/>
                </a:moveTo>
                <a:lnTo>
                  <a:pt x="6370" y="10147"/>
                </a:lnTo>
                <a:cubicBezTo>
                  <a:pt x="6209" y="8251"/>
                  <a:pt x="8940" y="7679"/>
                  <a:pt x="10907" y="4612"/>
                </a:cubicBezTo>
                <a:lnTo>
                  <a:pt x="16352" y="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33" name="Oval 41"/>
          <p:cNvSpPr>
            <a:spLocks noChangeArrowheads="1"/>
          </p:cNvSpPr>
          <p:nvPr/>
        </p:nvSpPr>
        <p:spPr bwMode="auto">
          <a:xfrm>
            <a:off x="9696450" y="3200401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05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1" grpId="1" animBg="1"/>
      <p:bldP spid="32" grpId="0" animBg="1"/>
      <p:bldP spid="32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Next: Breadth-First Search</a:t>
            </a:r>
            <a:r>
              <a:rPr lang="zh-CN" altLang="en-US" dirty="0" smtClean="0"/>
              <a:t>宽度优先搜索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3600" y="457200"/>
            <a:ext cx="7802880" cy="5852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Breadth-First </a:t>
            </a:r>
            <a:r>
              <a:rPr lang="en-US" dirty="0" smtClean="0"/>
              <a:t>Search</a:t>
            </a:r>
            <a:r>
              <a:rPr lang="zh-CN" altLang="en-US" dirty="0" smtClean="0"/>
              <a:t>宽度优先搜索</a:t>
            </a:r>
            <a:endParaRPr lang="en-US" dirty="0"/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3219447" y="3498853"/>
            <a:ext cx="5486400" cy="3355591"/>
            <a:chOff x="48" y="2332"/>
            <a:chExt cx="3456" cy="2406"/>
          </a:xfrm>
        </p:grpSpPr>
        <p:sp>
          <p:nvSpPr>
            <p:cNvPr id="20539" name="Text Box 4"/>
            <p:cNvSpPr txBox="1">
              <a:spLocks noChangeArrowheads="1"/>
            </p:cNvSpPr>
            <p:nvPr/>
          </p:nvSpPr>
          <p:spPr bwMode="auto">
            <a:xfrm>
              <a:off x="1728" y="2332"/>
              <a:ext cx="624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/>
                <a:t>S</a:t>
              </a:r>
            </a:p>
          </p:txBody>
        </p:sp>
        <p:sp>
          <p:nvSpPr>
            <p:cNvPr id="20540" name="Text Box 5"/>
            <p:cNvSpPr txBox="1">
              <a:spLocks noChangeArrowheads="1"/>
            </p:cNvSpPr>
            <p:nvPr/>
          </p:nvSpPr>
          <p:spPr bwMode="auto">
            <a:xfrm>
              <a:off x="48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20541" name="Text Box 6"/>
            <p:cNvSpPr txBox="1">
              <a:spLocks noChangeArrowheads="1"/>
            </p:cNvSpPr>
            <p:nvPr/>
          </p:nvSpPr>
          <p:spPr bwMode="auto">
            <a:xfrm>
              <a:off x="48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b</a:t>
              </a:r>
            </a:p>
          </p:txBody>
        </p:sp>
        <p:sp>
          <p:nvSpPr>
            <p:cNvPr id="20542" name="Text Box 7"/>
            <p:cNvSpPr txBox="1">
              <a:spLocks noChangeArrowheads="1"/>
            </p:cNvSpPr>
            <p:nvPr/>
          </p:nvSpPr>
          <p:spPr bwMode="auto">
            <a:xfrm>
              <a:off x="384" y="2688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d</a:t>
              </a:r>
            </a:p>
          </p:txBody>
        </p:sp>
        <p:sp>
          <p:nvSpPr>
            <p:cNvPr id="20543" name="Text Box 8"/>
            <p:cNvSpPr txBox="1">
              <a:spLocks noChangeArrowheads="1"/>
            </p:cNvSpPr>
            <p:nvPr/>
          </p:nvSpPr>
          <p:spPr bwMode="auto">
            <a:xfrm>
              <a:off x="3264" y="2640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p</a:t>
              </a:r>
            </a:p>
          </p:txBody>
        </p:sp>
        <p:sp>
          <p:nvSpPr>
            <p:cNvPr id="20544" name="Text Box 9"/>
            <p:cNvSpPr txBox="1">
              <a:spLocks noChangeArrowheads="1"/>
            </p:cNvSpPr>
            <p:nvPr/>
          </p:nvSpPr>
          <p:spPr bwMode="auto">
            <a:xfrm>
              <a:off x="480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20545" name="Text Box 10"/>
            <p:cNvSpPr txBox="1">
              <a:spLocks noChangeArrowheads="1"/>
            </p:cNvSpPr>
            <p:nvPr/>
          </p:nvSpPr>
          <p:spPr bwMode="auto">
            <a:xfrm>
              <a:off x="480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c</a:t>
              </a:r>
            </a:p>
          </p:txBody>
        </p:sp>
        <p:cxnSp>
          <p:nvCxnSpPr>
            <p:cNvPr id="20546" name="AutoShape 11"/>
            <p:cNvCxnSpPr>
              <a:cxnSpLocks noChangeShapeType="1"/>
              <a:stCxn id="20542" idx="2"/>
              <a:endCxn id="20541" idx="0"/>
            </p:cNvCxnSpPr>
            <p:nvPr/>
          </p:nvCxnSpPr>
          <p:spPr bwMode="auto">
            <a:xfrm flipH="1">
              <a:off x="168" y="2953"/>
              <a:ext cx="33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47" name="AutoShape 12"/>
            <p:cNvCxnSpPr>
              <a:cxnSpLocks noChangeShapeType="1"/>
              <a:stCxn id="20542" idx="2"/>
              <a:endCxn id="20545" idx="0"/>
            </p:cNvCxnSpPr>
            <p:nvPr/>
          </p:nvCxnSpPr>
          <p:spPr bwMode="auto">
            <a:xfrm>
              <a:off x="504" y="2953"/>
              <a:ext cx="9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48" name="AutoShape 13"/>
            <p:cNvCxnSpPr>
              <a:cxnSpLocks noChangeShapeType="1"/>
              <a:stCxn id="20541" idx="2"/>
              <a:endCxn id="20540" idx="0"/>
            </p:cNvCxnSpPr>
            <p:nvPr/>
          </p:nvCxnSpPr>
          <p:spPr bwMode="auto">
            <a:xfrm>
              <a:off x="168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49" name="AutoShape 14"/>
            <p:cNvCxnSpPr>
              <a:cxnSpLocks noChangeShapeType="1"/>
              <a:stCxn id="20545" idx="2"/>
              <a:endCxn id="20544" idx="0"/>
            </p:cNvCxnSpPr>
            <p:nvPr/>
          </p:nvCxnSpPr>
          <p:spPr bwMode="auto">
            <a:xfrm>
              <a:off x="600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0550" name="Group 15"/>
            <p:cNvGrpSpPr>
              <a:grpSpLocks/>
            </p:cNvGrpSpPr>
            <p:nvPr/>
          </p:nvGrpSpPr>
          <p:grpSpPr bwMode="auto">
            <a:xfrm>
              <a:off x="1776" y="2640"/>
              <a:ext cx="1104" cy="1714"/>
              <a:chOff x="1152" y="2640"/>
              <a:chExt cx="1104" cy="1714"/>
            </a:xfrm>
          </p:grpSpPr>
          <p:sp>
            <p:nvSpPr>
              <p:cNvPr id="20577" name="Text Box 16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20578" name="Text Box 17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20579" name="Text Box 18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20580" name="Text Box 19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20581" name="Text Box 20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20582" name="Text Box 21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0583" name="Text Box 22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0584" name="Text Box 23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20585" name="Text Box 24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20586" name="Text Box 25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20587" name="AutoShape 26"/>
              <p:cNvCxnSpPr>
                <a:cxnSpLocks noChangeShapeType="1"/>
                <a:stCxn id="20577" idx="2"/>
                <a:endCxn id="20579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88" name="AutoShape 27"/>
              <p:cNvCxnSpPr>
                <a:cxnSpLocks noChangeShapeType="1"/>
                <a:stCxn id="20577" idx="2"/>
                <a:endCxn id="20581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89" name="AutoShape 28"/>
              <p:cNvCxnSpPr>
                <a:cxnSpLocks noChangeShapeType="1"/>
                <a:stCxn id="20579" idx="2"/>
                <a:endCxn id="20578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0" name="AutoShape 29"/>
              <p:cNvCxnSpPr>
                <a:cxnSpLocks noChangeShapeType="1"/>
                <a:stCxn id="20579" idx="2"/>
                <a:endCxn id="20582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1" name="AutoShape 30"/>
              <p:cNvCxnSpPr>
                <a:cxnSpLocks noChangeShapeType="1"/>
                <a:stCxn id="20581" idx="2"/>
                <a:endCxn id="20580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2" name="AutoShape 31"/>
              <p:cNvCxnSpPr>
                <a:cxnSpLocks noChangeShapeType="1"/>
                <a:stCxn id="20578" idx="2"/>
                <a:endCxn id="20583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3" name="AutoShape 32"/>
              <p:cNvCxnSpPr>
                <a:cxnSpLocks noChangeShapeType="1"/>
                <a:stCxn id="20580" idx="2"/>
                <a:endCxn id="20584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4" name="AutoShape 33"/>
              <p:cNvCxnSpPr>
                <a:cxnSpLocks noChangeShapeType="1"/>
                <a:stCxn id="20580" idx="2"/>
                <a:endCxn id="20585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5" name="AutoShape 34"/>
              <p:cNvCxnSpPr>
                <a:cxnSpLocks noChangeShapeType="1"/>
                <a:stCxn id="20584" idx="2"/>
                <a:endCxn id="20586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20551" name="Text Box 35"/>
            <p:cNvSpPr txBox="1">
              <a:spLocks noChangeArrowheads="1"/>
            </p:cNvSpPr>
            <p:nvPr/>
          </p:nvSpPr>
          <p:spPr bwMode="auto">
            <a:xfrm>
              <a:off x="3264" y="2994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q</a:t>
              </a:r>
            </a:p>
          </p:txBody>
        </p:sp>
        <p:cxnSp>
          <p:nvCxnSpPr>
            <p:cNvPr id="20552" name="AutoShape 36"/>
            <p:cNvCxnSpPr>
              <a:cxnSpLocks noChangeShapeType="1"/>
              <a:stCxn id="20543" idx="2"/>
              <a:endCxn id="20551" idx="0"/>
            </p:cNvCxnSpPr>
            <p:nvPr/>
          </p:nvCxnSpPr>
          <p:spPr bwMode="auto">
            <a:xfrm>
              <a:off x="3384" y="2905"/>
              <a:ext cx="0" cy="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0553" name="Group 37"/>
            <p:cNvGrpSpPr>
              <a:grpSpLocks/>
            </p:cNvGrpSpPr>
            <p:nvPr/>
          </p:nvGrpSpPr>
          <p:grpSpPr bwMode="auto">
            <a:xfrm>
              <a:off x="624" y="3024"/>
              <a:ext cx="1104" cy="1714"/>
              <a:chOff x="1152" y="2640"/>
              <a:chExt cx="1104" cy="1714"/>
            </a:xfrm>
          </p:grpSpPr>
          <p:sp>
            <p:nvSpPr>
              <p:cNvPr id="20558" name="Text Box 38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20559" name="Text Box 39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20560" name="Text Box 40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20561" name="Text Box 41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20562" name="Text Box 42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20563" name="Text Box 43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0564" name="Text Box 44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0565" name="Text Box 45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20566" name="Text Box 46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i="1" dirty="0"/>
                  <a:t>G</a:t>
                </a:r>
              </a:p>
            </p:txBody>
          </p:sp>
          <p:sp>
            <p:nvSpPr>
              <p:cNvPr id="20567" name="Text Box 47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20568" name="AutoShape 48"/>
              <p:cNvCxnSpPr>
                <a:cxnSpLocks noChangeShapeType="1"/>
                <a:stCxn id="20558" idx="2"/>
                <a:endCxn id="20560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69" name="AutoShape 49"/>
              <p:cNvCxnSpPr>
                <a:cxnSpLocks noChangeShapeType="1"/>
                <a:stCxn id="20558" idx="2"/>
                <a:endCxn id="20562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0" name="AutoShape 50"/>
              <p:cNvCxnSpPr>
                <a:cxnSpLocks noChangeShapeType="1"/>
                <a:stCxn id="20560" idx="2"/>
                <a:endCxn id="20559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1" name="AutoShape 51"/>
              <p:cNvCxnSpPr>
                <a:cxnSpLocks noChangeShapeType="1"/>
                <a:stCxn id="20560" idx="2"/>
                <a:endCxn id="20563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2" name="AutoShape 52"/>
              <p:cNvCxnSpPr>
                <a:cxnSpLocks noChangeShapeType="1"/>
                <a:stCxn id="20562" idx="2"/>
                <a:endCxn id="20561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3" name="AutoShape 53"/>
              <p:cNvCxnSpPr>
                <a:cxnSpLocks noChangeShapeType="1"/>
                <a:stCxn id="20559" idx="2"/>
                <a:endCxn id="20564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4" name="AutoShape 54"/>
              <p:cNvCxnSpPr>
                <a:cxnSpLocks noChangeShapeType="1"/>
                <a:stCxn id="20561" idx="2"/>
                <a:endCxn id="20565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5" name="AutoShape 55"/>
              <p:cNvCxnSpPr>
                <a:cxnSpLocks noChangeShapeType="1"/>
                <a:stCxn id="20561" idx="2"/>
                <a:endCxn id="20566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6" name="AutoShape 56"/>
              <p:cNvCxnSpPr>
                <a:cxnSpLocks noChangeShapeType="1"/>
                <a:stCxn id="20565" idx="2"/>
                <a:endCxn id="20567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20554" name="AutoShape 57"/>
            <p:cNvCxnSpPr>
              <a:cxnSpLocks noChangeShapeType="1"/>
              <a:stCxn id="20542" idx="2"/>
              <a:endCxn id="20558" idx="0"/>
            </p:cNvCxnSpPr>
            <p:nvPr/>
          </p:nvCxnSpPr>
          <p:spPr bwMode="auto">
            <a:xfrm>
              <a:off x="504" y="2953"/>
              <a:ext cx="624" cy="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55" name="AutoShape 58"/>
            <p:cNvCxnSpPr>
              <a:cxnSpLocks noChangeShapeType="1"/>
              <a:stCxn id="20539" idx="2"/>
              <a:endCxn id="20542" idx="0"/>
            </p:cNvCxnSpPr>
            <p:nvPr/>
          </p:nvCxnSpPr>
          <p:spPr bwMode="auto">
            <a:xfrm flipH="1">
              <a:off x="504" y="2575"/>
              <a:ext cx="1536" cy="1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56" name="AutoShape 59"/>
            <p:cNvCxnSpPr>
              <a:cxnSpLocks noChangeShapeType="1"/>
              <a:stCxn id="20539" idx="2"/>
              <a:endCxn id="20577" idx="0"/>
            </p:cNvCxnSpPr>
            <p:nvPr/>
          </p:nvCxnSpPr>
          <p:spPr bwMode="auto">
            <a:xfrm>
              <a:off x="2040" y="2575"/>
              <a:ext cx="240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57" name="AutoShape 60"/>
            <p:cNvCxnSpPr>
              <a:cxnSpLocks noChangeShapeType="1"/>
              <a:stCxn id="20539" idx="2"/>
              <a:endCxn id="20543" idx="0"/>
            </p:cNvCxnSpPr>
            <p:nvPr/>
          </p:nvCxnSpPr>
          <p:spPr bwMode="auto">
            <a:xfrm>
              <a:off x="2040" y="2575"/>
              <a:ext cx="1344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20484" name="Group 61"/>
          <p:cNvGrpSpPr>
            <a:grpSpLocks/>
          </p:cNvGrpSpPr>
          <p:nvPr/>
        </p:nvGrpSpPr>
        <p:grpSpPr bwMode="auto">
          <a:xfrm>
            <a:off x="4589461" y="1358902"/>
            <a:ext cx="3030539" cy="1765300"/>
            <a:chOff x="624" y="1134"/>
            <a:chExt cx="4368" cy="2544"/>
          </a:xfrm>
        </p:grpSpPr>
        <p:sp>
          <p:nvSpPr>
            <p:cNvPr id="20511" name="AutoShape 62"/>
            <p:cNvSpPr>
              <a:spLocks noChangeArrowheads="1"/>
            </p:cNvSpPr>
            <p:nvPr/>
          </p:nvSpPr>
          <p:spPr bwMode="auto">
            <a:xfrm>
              <a:off x="624" y="2625"/>
              <a:ext cx="432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/>
                <a:t>S</a:t>
              </a:r>
            </a:p>
          </p:txBody>
        </p:sp>
        <p:sp>
          <p:nvSpPr>
            <p:cNvPr id="20512" name="AutoShape 63"/>
            <p:cNvSpPr>
              <a:spLocks noChangeArrowheads="1"/>
            </p:cNvSpPr>
            <p:nvPr/>
          </p:nvSpPr>
          <p:spPr bwMode="auto">
            <a:xfrm>
              <a:off x="4560" y="1134"/>
              <a:ext cx="432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G</a:t>
              </a:r>
            </a:p>
          </p:txBody>
        </p:sp>
        <p:sp>
          <p:nvSpPr>
            <p:cNvPr id="20513" name="AutoShape 64"/>
            <p:cNvSpPr>
              <a:spLocks noChangeArrowheads="1"/>
            </p:cNvSpPr>
            <p:nvPr/>
          </p:nvSpPr>
          <p:spPr bwMode="auto">
            <a:xfrm>
              <a:off x="1878" y="2231"/>
              <a:ext cx="433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d</a:t>
              </a:r>
            </a:p>
          </p:txBody>
        </p:sp>
        <p:sp>
          <p:nvSpPr>
            <p:cNvPr id="20514" name="AutoShape 65"/>
            <p:cNvSpPr>
              <a:spLocks noChangeArrowheads="1"/>
            </p:cNvSpPr>
            <p:nvPr/>
          </p:nvSpPr>
          <p:spPr bwMode="auto">
            <a:xfrm>
              <a:off x="970" y="1573"/>
              <a:ext cx="432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b</a:t>
              </a:r>
            </a:p>
          </p:txBody>
        </p:sp>
        <p:sp>
          <p:nvSpPr>
            <p:cNvPr id="20515" name="AutoShape 66"/>
            <p:cNvSpPr>
              <a:spLocks noChangeArrowheads="1"/>
            </p:cNvSpPr>
            <p:nvPr/>
          </p:nvSpPr>
          <p:spPr bwMode="auto">
            <a:xfrm>
              <a:off x="1402" y="3108"/>
              <a:ext cx="433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p</a:t>
              </a:r>
            </a:p>
          </p:txBody>
        </p:sp>
        <p:sp>
          <p:nvSpPr>
            <p:cNvPr id="20516" name="AutoShape 67"/>
            <p:cNvSpPr>
              <a:spLocks noChangeArrowheads="1"/>
            </p:cNvSpPr>
            <p:nvPr/>
          </p:nvSpPr>
          <p:spPr bwMode="auto">
            <a:xfrm>
              <a:off x="2440" y="3239"/>
              <a:ext cx="433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q</a:t>
              </a:r>
            </a:p>
          </p:txBody>
        </p:sp>
        <p:sp>
          <p:nvSpPr>
            <p:cNvPr id="20517" name="AutoShape 68"/>
            <p:cNvSpPr>
              <a:spLocks noChangeArrowheads="1"/>
            </p:cNvSpPr>
            <p:nvPr/>
          </p:nvSpPr>
          <p:spPr bwMode="auto">
            <a:xfrm>
              <a:off x="2916" y="1529"/>
              <a:ext cx="433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c</a:t>
              </a:r>
            </a:p>
          </p:txBody>
        </p:sp>
        <p:sp>
          <p:nvSpPr>
            <p:cNvPr id="20518" name="AutoShape 69"/>
            <p:cNvSpPr>
              <a:spLocks noChangeArrowheads="1"/>
            </p:cNvSpPr>
            <p:nvPr/>
          </p:nvSpPr>
          <p:spPr bwMode="auto">
            <a:xfrm>
              <a:off x="3522" y="2055"/>
              <a:ext cx="432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e</a:t>
              </a:r>
            </a:p>
          </p:txBody>
        </p:sp>
        <p:sp>
          <p:nvSpPr>
            <p:cNvPr id="20519" name="AutoShape 70"/>
            <p:cNvSpPr>
              <a:spLocks noChangeArrowheads="1"/>
            </p:cNvSpPr>
            <p:nvPr/>
          </p:nvSpPr>
          <p:spPr bwMode="auto">
            <a:xfrm>
              <a:off x="3176" y="2669"/>
              <a:ext cx="432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/>
                <a:t>h</a:t>
              </a:r>
            </a:p>
          </p:txBody>
        </p:sp>
        <p:sp>
          <p:nvSpPr>
            <p:cNvPr id="20520" name="AutoShape 71"/>
            <p:cNvSpPr>
              <a:spLocks noChangeArrowheads="1"/>
            </p:cNvSpPr>
            <p:nvPr/>
          </p:nvSpPr>
          <p:spPr bwMode="auto">
            <a:xfrm>
              <a:off x="1748" y="1178"/>
              <a:ext cx="433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a</a:t>
              </a:r>
            </a:p>
          </p:txBody>
        </p:sp>
        <p:sp>
          <p:nvSpPr>
            <p:cNvPr id="20521" name="AutoShape 72"/>
            <p:cNvSpPr>
              <a:spLocks noChangeArrowheads="1"/>
            </p:cNvSpPr>
            <p:nvPr/>
          </p:nvSpPr>
          <p:spPr bwMode="auto">
            <a:xfrm>
              <a:off x="4430" y="2318"/>
              <a:ext cx="432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f</a:t>
              </a:r>
            </a:p>
          </p:txBody>
        </p:sp>
        <p:sp>
          <p:nvSpPr>
            <p:cNvPr id="20522" name="AutoShape 73"/>
            <p:cNvSpPr>
              <a:spLocks noChangeArrowheads="1"/>
            </p:cNvSpPr>
            <p:nvPr/>
          </p:nvSpPr>
          <p:spPr bwMode="auto">
            <a:xfrm>
              <a:off x="4257" y="3108"/>
              <a:ext cx="432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r</a:t>
              </a:r>
            </a:p>
          </p:txBody>
        </p:sp>
        <p:cxnSp>
          <p:nvCxnSpPr>
            <p:cNvPr id="20523" name="AutoShape 74"/>
            <p:cNvCxnSpPr>
              <a:cxnSpLocks noChangeShapeType="1"/>
              <a:stCxn id="20511" idx="5"/>
              <a:endCxn id="20515" idx="2"/>
            </p:cNvCxnSpPr>
            <p:nvPr/>
          </p:nvCxnSpPr>
          <p:spPr bwMode="auto">
            <a:xfrm>
              <a:off x="993" y="3012"/>
              <a:ext cx="397" cy="3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4" name="AutoShape 75"/>
            <p:cNvCxnSpPr>
              <a:cxnSpLocks noChangeShapeType="1"/>
              <a:stCxn id="20515" idx="5"/>
              <a:endCxn id="20516" idx="2"/>
            </p:cNvCxnSpPr>
            <p:nvPr/>
          </p:nvCxnSpPr>
          <p:spPr bwMode="auto">
            <a:xfrm flipV="1">
              <a:off x="1772" y="3459"/>
              <a:ext cx="656" cy="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5" name="AutoShape 76"/>
            <p:cNvCxnSpPr>
              <a:cxnSpLocks noChangeShapeType="1"/>
              <a:stCxn id="20519" idx="3"/>
              <a:endCxn id="20516" idx="7"/>
            </p:cNvCxnSpPr>
            <p:nvPr/>
          </p:nvCxnSpPr>
          <p:spPr bwMode="auto">
            <a:xfrm flipH="1">
              <a:off x="2810" y="3056"/>
              <a:ext cx="429" cy="2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6" name="AutoShape 77"/>
            <p:cNvCxnSpPr>
              <a:cxnSpLocks noChangeShapeType="1"/>
              <a:stCxn id="20519" idx="2"/>
              <a:endCxn id="20515" idx="6"/>
            </p:cNvCxnSpPr>
            <p:nvPr/>
          </p:nvCxnSpPr>
          <p:spPr bwMode="auto">
            <a:xfrm flipH="1">
              <a:off x="1847" y="2889"/>
              <a:ext cx="1317" cy="4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7" name="AutoShape 78"/>
            <p:cNvCxnSpPr>
              <a:cxnSpLocks noChangeShapeType="1"/>
              <a:stCxn id="20518" idx="4"/>
              <a:endCxn id="20519" idx="7"/>
            </p:cNvCxnSpPr>
            <p:nvPr/>
          </p:nvCxnSpPr>
          <p:spPr bwMode="auto">
            <a:xfrm flipH="1">
              <a:off x="3545" y="2506"/>
              <a:ext cx="193" cy="2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8" name="AutoShape 79"/>
            <p:cNvCxnSpPr>
              <a:cxnSpLocks noChangeShapeType="1"/>
              <a:stCxn id="20518" idx="5"/>
              <a:endCxn id="20522" idx="1"/>
            </p:cNvCxnSpPr>
            <p:nvPr/>
          </p:nvCxnSpPr>
          <p:spPr bwMode="auto">
            <a:xfrm>
              <a:off x="3891" y="2442"/>
              <a:ext cx="429" cy="7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9" name="AutoShape 80"/>
            <p:cNvCxnSpPr>
              <a:cxnSpLocks noChangeShapeType="1"/>
              <a:stCxn id="20522" idx="0"/>
              <a:endCxn id="20521" idx="4"/>
            </p:cNvCxnSpPr>
            <p:nvPr/>
          </p:nvCxnSpPr>
          <p:spPr bwMode="auto">
            <a:xfrm flipV="1">
              <a:off x="4473" y="2769"/>
              <a:ext cx="173" cy="32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0" name="AutoShape 81"/>
            <p:cNvCxnSpPr>
              <a:cxnSpLocks noChangeShapeType="1"/>
              <a:stCxn id="20521" idx="0"/>
              <a:endCxn id="20512" idx="4"/>
            </p:cNvCxnSpPr>
            <p:nvPr/>
          </p:nvCxnSpPr>
          <p:spPr bwMode="auto">
            <a:xfrm flipV="1">
              <a:off x="4646" y="1585"/>
              <a:ext cx="130" cy="7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1" name="AutoShape 82"/>
            <p:cNvCxnSpPr>
              <a:cxnSpLocks noChangeShapeType="1"/>
              <a:stCxn id="20511" idx="7"/>
            </p:cNvCxnSpPr>
            <p:nvPr/>
          </p:nvCxnSpPr>
          <p:spPr bwMode="auto">
            <a:xfrm flipV="1">
              <a:off x="993" y="2438"/>
              <a:ext cx="885" cy="23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2" name="AutoShape 83"/>
            <p:cNvCxnSpPr>
              <a:cxnSpLocks noChangeShapeType="1"/>
              <a:stCxn id="20513" idx="1"/>
              <a:endCxn id="20514" idx="5"/>
            </p:cNvCxnSpPr>
            <p:nvPr/>
          </p:nvCxnSpPr>
          <p:spPr bwMode="auto">
            <a:xfrm flipH="1" flipV="1">
              <a:off x="1339" y="1959"/>
              <a:ext cx="602" cy="3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3" name="AutoShape 84"/>
            <p:cNvCxnSpPr>
              <a:cxnSpLocks noChangeShapeType="1"/>
              <a:endCxn id="20520" idx="2"/>
            </p:cNvCxnSpPr>
            <p:nvPr/>
          </p:nvCxnSpPr>
          <p:spPr bwMode="auto">
            <a:xfrm flipV="1">
              <a:off x="1347" y="1397"/>
              <a:ext cx="389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4" name="AutoShape 85"/>
            <p:cNvCxnSpPr>
              <a:cxnSpLocks noChangeShapeType="1"/>
              <a:stCxn id="20517" idx="2"/>
              <a:endCxn id="20520" idx="6"/>
            </p:cNvCxnSpPr>
            <p:nvPr/>
          </p:nvCxnSpPr>
          <p:spPr bwMode="auto">
            <a:xfrm flipH="1" flipV="1">
              <a:off x="2193" y="1397"/>
              <a:ext cx="711" cy="3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5" name="AutoShape 86"/>
            <p:cNvCxnSpPr>
              <a:cxnSpLocks noChangeShapeType="1"/>
              <a:stCxn id="20513" idx="7"/>
              <a:endCxn id="20517" idx="3"/>
            </p:cNvCxnSpPr>
            <p:nvPr/>
          </p:nvCxnSpPr>
          <p:spPr bwMode="auto">
            <a:xfrm flipV="1">
              <a:off x="2248" y="1915"/>
              <a:ext cx="731" cy="3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6" name="AutoShape 87"/>
            <p:cNvCxnSpPr>
              <a:cxnSpLocks noChangeShapeType="1"/>
              <a:stCxn id="20513" idx="6"/>
              <a:endCxn id="20518" idx="2"/>
            </p:cNvCxnSpPr>
            <p:nvPr/>
          </p:nvCxnSpPr>
          <p:spPr bwMode="auto">
            <a:xfrm flipV="1">
              <a:off x="2323" y="2275"/>
              <a:ext cx="1187" cy="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7" name="AutoShape 88"/>
            <p:cNvCxnSpPr>
              <a:cxnSpLocks noChangeShapeType="1"/>
              <a:stCxn id="20521" idx="1"/>
              <a:endCxn id="20517" idx="6"/>
            </p:cNvCxnSpPr>
            <p:nvPr/>
          </p:nvCxnSpPr>
          <p:spPr bwMode="auto">
            <a:xfrm rot="5400000" flipH="1">
              <a:off x="3616" y="1493"/>
              <a:ext cx="622" cy="1132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8" name="AutoShape 89"/>
            <p:cNvCxnSpPr>
              <a:cxnSpLocks noChangeShapeType="1"/>
              <a:stCxn id="20511" idx="6"/>
              <a:endCxn id="20518" idx="3"/>
            </p:cNvCxnSpPr>
            <p:nvPr/>
          </p:nvCxnSpPr>
          <p:spPr bwMode="auto">
            <a:xfrm flipV="1">
              <a:off x="1068" y="2442"/>
              <a:ext cx="2517" cy="403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6" name="Group 90"/>
          <p:cNvGrpSpPr>
            <a:grpSpLocks/>
          </p:cNvGrpSpPr>
          <p:nvPr/>
        </p:nvGrpSpPr>
        <p:grpSpPr bwMode="auto">
          <a:xfrm>
            <a:off x="1447802" y="3532194"/>
            <a:ext cx="7337425" cy="2325687"/>
            <a:chOff x="132" y="2225"/>
            <a:chExt cx="4622" cy="1465"/>
          </a:xfrm>
        </p:grpSpPr>
        <p:sp>
          <p:nvSpPr>
            <p:cNvPr id="20504" name="Rectangle 91"/>
            <p:cNvSpPr>
              <a:spLocks noChangeArrowheads="1"/>
            </p:cNvSpPr>
            <p:nvPr/>
          </p:nvSpPr>
          <p:spPr bwMode="auto">
            <a:xfrm>
              <a:off x="1142" y="2225"/>
              <a:ext cx="3611" cy="172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" name="Rectangle 92"/>
            <p:cNvSpPr>
              <a:spLocks noChangeArrowheads="1"/>
            </p:cNvSpPr>
            <p:nvPr/>
          </p:nvSpPr>
          <p:spPr bwMode="auto">
            <a:xfrm>
              <a:off x="1138" y="2516"/>
              <a:ext cx="3611" cy="172"/>
            </a:xfrm>
            <a:prstGeom prst="rect">
              <a:avLst/>
            </a:prstGeom>
            <a:solidFill>
              <a:srgbClr val="FF660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6" name="Rectangle 93"/>
            <p:cNvSpPr>
              <a:spLocks noChangeArrowheads="1"/>
            </p:cNvSpPr>
            <p:nvPr/>
          </p:nvSpPr>
          <p:spPr bwMode="auto">
            <a:xfrm>
              <a:off x="1143" y="2844"/>
              <a:ext cx="3611" cy="172"/>
            </a:xfrm>
            <a:prstGeom prst="rect">
              <a:avLst/>
            </a:prstGeom>
            <a:solidFill>
              <a:srgbClr val="00800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7" name="Rectangle 94"/>
            <p:cNvSpPr>
              <a:spLocks noChangeArrowheads="1"/>
            </p:cNvSpPr>
            <p:nvPr/>
          </p:nvSpPr>
          <p:spPr bwMode="auto">
            <a:xfrm>
              <a:off x="1139" y="3188"/>
              <a:ext cx="3607" cy="172"/>
            </a:xfrm>
            <a:prstGeom prst="rect">
              <a:avLst/>
            </a:prstGeom>
            <a:solidFill>
              <a:srgbClr val="0000FF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8" name="AutoShape 95"/>
            <p:cNvSpPr>
              <a:spLocks/>
            </p:cNvSpPr>
            <p:nvPr/>
          </p:nvSpPr>
          <p:spPr bwMode="auto">
            <a:xfrm>
              <a:off x="807" y="2236"/>
              <a:ext cx="178" cy="1450"/>
            </a:xfrm>
            <a:prstGeom prst="leftBrace">
              <a:avLst>
                <a:gd name="adj1" fmla="val 6788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9" name="Text Box 96"/>
            <p:cNvSpPr txBox="1">
              <a:spLocks noChangeArrowheads="1"/>
            </p:cNvSpPr>
            <p:nvPr/>
          </p:nvSpPr>
          <p:spPr bwMode="auto">
            <a:xfrm>
              <a:off x="132" y="2693"/>
              <a:ext cx="602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Search</a:t>
              </a:r>
            </a:p>
            <a:p>
              <a:pPr algn="ctr">
                <a:spcBef>
                  <a:spcPct val="50000"/>
                </a:spcBef>
              </a:pPr>
              <a:r>
                <a:rPr lang="en-US"/>
                <a:t>Tiers</a:t>
              </a:r>
            </a:p>
          </p:txBody>
        </p:sp>
        <p:sp>
          <p:nvSpPr>
            <p:cNvPr id="20510" name="Rectangle 97"/>
            <p:cNvSpPr>
              <a:spLocks noChangeArrowheads="1"/>
            </p:cNvSpPr>
            <p:nvPr/>
          </p:nvSpPr>
          <p:spPr bwMode="auto">
            <a:xfrm>
              <a:off x="1143" y="3518"/>
              <a:ext cx="3607" cy="172"/>
            </a:xfrm>
            <a:prstGeom prst="rect">
              <a:avLst/>
            </a:prstGeom>
            <a:solidFill>
              <a:srgbClr val="CC00CC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98818" name="Oval 98"/>
          <p:cNvSpPr>
            <a:spLocks noChangeArrowheads="1"/>
          </p:cNvSpPr>
          <p:nvPr/>
        </p:nvSpPr>
        <p:spPr bwMode="auto">
          <a:xfrm>
            <a:off x="6237287" y="3525839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0487" name="Oval 99"/>
          <p:cNvSpPr>
            <a:spLocks noChangeArrowheads="1"/>
          </p:cNvSpPr>
          <p:nvPr/>
        </p:nvSpPr>
        <p:spPr bwMode="auto">
          <a:xfrm>
            <a:off x="6237287" y="3525839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20" name="Oval 100"/>
          <p:cNvSpPr>
            <a:spLocks noChangeArrowheads="1"/>
          </p:cNvSpPr>
          <p:nvPr/>
        </p:nvSpPr>
        <p:spPr bwMode="auto">
          <a:xfrm>
            <a:off x="3808411" y="4021139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21" name="Oval 101"/>
          <p:cNvSpPr>
            <a:spLocks noChangeArrowheads="1"/>
          </p:cNvSpPr>
          <p:nvPr/>
        </p:nvSpPr>
        <p:spPr bwMode="auto">
          <a:xfrm>
            <a:off x="6629402" y="397668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22" name="Oval 102"/>
          <p:cNvSpPr>
            <a:spLocks noChangeArrowheads="1"/>
          </p:cNvSpPr>
          <p:nvPr/>
        </p:nvSpPr>
        <p:spPr bwMode="auto">
          <a:xfrm>
            <a:off x="8380411" y="3990981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23" name="Oval 103"/>
          <p:cNvSpPr>
            <a:spLocks noChangeArrowheads="1"/>
          </p:cNvSpPr>
          <p:nvPr/>
        </p:nvSpPr>
        <p:spPr bwMode="auto">
          <a:xfrm>
            <a:off x="3278184" y="4521205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24" name="Oval 104"/>
          <p:cNvSpPr>
            <a:spLocks noChangeArrowheads="1"/>
          </p:cNvSpPr>
          <p:nvPr/>
        </p:nvSpPr>
        <p:spPr bwMode="auto">
          <a:xfrm>
            <a:off x="3952878" y="451326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25" name="Oval 105"/>
          <p:cNvSpPr>
            <a:spLocks noChangeArrowheads="1"/>
          </p:cNvSpPr>
          <p:nvPr/>
        </p:nvSpPr>
        <p:spPr bwMode="auto">
          <a:xfrm>
            <a:off x="4799011" y="4513263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26" name="Oval 106"/>
          <p:cNvSpPr>
            <a:spLocks noChangeArrowheads="1"/>
          </p:cNvSpPr>
          <p:nvPr/>
        </p:nvSpPr>
        <p:spPr bwMode="auto">
          <a:xfrm>
            <a:off x="6243635" y="450533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27" name="Oval 107"/>
          <p:cNvSpPr>
            <a:spLocks noChangeArrowheads="1"/>
          </p:cNvSpPr>
          <p:nvPr/>
        </p:nvSpPr>
        <p:spPr bwMode="auto">
          <a:xfrm>
            <a:off x="6945311" y="450533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28" name="Oval 108"/>
          <p:cNvSpPr>
            <a:spLocks noChangeArrowheads="1"/>
          </p:cNvSpPr>
          <p:nvPr/>
        </p:nvSpPr>
        <p:spPr bwMode="auto">
          <a:xfrm>
            <a:off x="8378828" y="4505330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29" name="Oval 109"/>
          <p:cNvSpPr>
            <a:spLocks noChangeArrowheads="1"/>
          </p:cNvSpPr>
          <p:nvPr/>
        </p:nvSpPr>
        <p:spPr bwMode="auto">
          <a:xfrm>
            <a:off x="3268660" y="505143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30" name="Oval 110"/>
          <p:cNvSpPr>
            <a:spLocks noChangeArrowheads="1"/>
          </p:cNvSpPr>
          <p:nvPr/>
        </p:nvSpPr>
        <p:spPr bwMode="auto">
          <a:xfrm>
            <a:off x="3808411" y="4019556"/>
            <a:ext cx="290512" cy="265113"/>
          </a:xfrm>
          <a:prstGeom prst="ellipse">
            <a:avLst/>
          </a:prstGeom>
          <a:solidFill>
            <a:srgbClr val="FF66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31" name="Oval 111"/>
          <p:cNvSpPr>
            <a:spLocks noChangeArrowheads="1"/>
          </p:cNvSpPr>
          <p:nvPr/>
        </p:nvSpPr>
        <p:spPr bwMode="auto">
          <a:xfrm>
            <a:off x="6632578" y="3978281"/>
            <a:ext cx="290513" cy="265113"/>
          </a:xfrm>
          <a:prstGeom prst="ellipse">
            <a:avLst/>
          </a:prstGeom>
          <a:solidFill>
            <a:srgbClr val="FF66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32" name="Oval 112"/>
          <p:cNvSpPr>
            <a:spLocks noChangeArrowheads="1"/>
          </p:cNvSpPr>
          <p:nvPr/>
        </p:nvSpPr>
        <p:spPr bwMode="auto">
          <a:xfrm>
            <a:off x="8382002" y="3995739"/>
            <a:ext cx="290513" cy="265112"/>
          </a:xfrm>
          <a:prstGeom prst="ellipse">
            <a:avLst/>
          </a:prstGeom>
          <a:solidFill>
            <a:srgbClr val="FF66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33" name="Oval 113"/>
          <p:cNvSpPr>
            <a:spLocks noChangeArrowheads="1"/>
          </p:cNvSpPr>
          <p:nvPr/>
        </p:nvSpPr>
        <p:spPr bwMode="auto">
          <a:xfrm>
            <a:off x="3281360" y="4516439"/>
            <a:ext cx="290512" cy="265112"/>
          </a:xfrm>
          <a:prstGeom prst="ellipse">
            <a:avLst/>
          </a:prstGeom>
          <a:solidFill>
            <a:srgbClr val="0080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0502" name="Line 114"/>
          <p:cNvSpPr>
            <a:spLocks noChangeShapeType="1"/>
          </p:cNvSpPr>
          <p:nvPr/>
        </p:nvSpPr>
        <p:spPr bwMode="auto">
          <a:xfrm>
            <a:off x="2" y="3371851"/>
            <a:ext cx="1219200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0503" name="Text Box 115"/>
          <p:cNvSpPr txBox="1">
            <a:spLocks noChangeArrowheads="1"/>
          </p:cNvSpPr>
          <p:nvPr/>
        </p:nvSpPr>
        <p:spPr bwMode="auto">
          <a:xfrm>
            <a:off x="376237" y="1371602"/>
            <a:ext cx="3874647" cy="147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Strategy: expand a shallowest node </a:t>
            </a:r>
            <a:r>
              <a:rPr lang="en-US" i="1" dirty="0" smtClean="0">
                <a:latin typeface="Calibri" pitchFamily="34" charset="0"/>
              </a:rPr>
              <a:t>first</a:t>
            </a:r>
            <a:r>
              <a:rPr lang="zh-CN" altLang="en-US" i="1" dirty="0" smtClean="0">
                <a:latin typeface="Calibri" pitchFamily="34" charset="0"/>
              </a:rPr>
              <a:t>有限展开最浅节点</a:t>
            </a:r>
            <a:endParaRPr lang="en-US" i="1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Implementation: Fringe is a FIFO </a:t>
            </a:r>
            <a:r>
              <a:rPr lang="en-US" i="1" dirty="0" smtClean="0">
                <a:latin typeface="Calibri" pitchFamily="34" charset="0"/>
              </a:rPr>
              <a:t>queue</a:t>
            </a:r>
          </a:p>
          <a:p>
            <a:pPr>
              <a:spcBef>
                <a:spcPct val="50000"/>
              </a:spcBef>
            </a:pPr>
            <a:r>
              <a:rPr lang="zh-CN" altLang="en-US" i="1" dirty="0" smtClean="0">
                <a:latin typeface="Calibri" pitchFamily="34" charset="0"/>
              </a:rPr>
              <a:t>采用先入先出队列</a:t>
            </a:r>
            <a:endParaRPr lang="en-US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18" grpId="0" animBg="1"/>
      <p:bldP spid="798820" grpId="0" animBg="1"/>
      <p:bldP spid="798821" grpId="0" animBg="1"/>
      <p:bldP spid="798822" grpId="0" animBg="1"/>
      <p:bldP spid="798823" grpId="0" animBg="1"/>
      <p:bldP spid="798824" grpId="0" animBg="1"/>
      <p:bldP spid="798825" grpId="0" animBg="1"/>
      <p:bldP spid="798826" grpId="0" animBg="1"/>
      <p:bldP spid="798827" grpId="0" animBg="1"/>
      <p:bldP spid="798828" grpId="0" animBg="1"/>
      <p:bldP spid="798829" grpId="0" animBg="1"/>
      <p:bldP spid="798830" grpId="0" animBg="1"/>
      <p:bldP spid="798831" grpId="0" animBg="1"/>
      <p:bldP spid="798832" grpId="0" animBg="1"/>
      <p:bldP spid="7988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Agents that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4800" y="1295400"/>
            <a:ext cx="6603998" cy="4952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51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64"/>
          <p:cNvSpPr>
            <a:spLocks/>
          </p:cNvSpPr>
          <p:nvPr/>
        </p:nvSpPr>
        <p:spPr bwMode="auto">
          <a:xfrm>
            <a:off x="8526461" y="2038351"/>
            <a:ext cx="541339" cy="419100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802818" name="Freeform 2"/>
          <p:cNvSpPr>
            <a:spLocks/>
          </p:cNvSpPr>
          <p:nvPr/>
        </p:nvSpPr>
        <p:spPr bwMode="auto">
          <a:xfrm>
            <a:off x="7939088" y="2020890"/>
            <a:ext cx="1725613" cy="147002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35" name="Freeform 4"/>
          <p:cNvSpPr>
            <a:spLocks/>
          </p:cNvSpPr>
          <p:nvPr/>
        </p:nvSpPr>
        <p:spPr bwMode="auto">
          <a:xfrm>
            <a:off x="8077200" y="2038349"/>
            <a:ext cx="1447800" cy="1162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37" name="Freeform 4"/>
          <p:cNvSpPr>
            <a:spLocks/>
          </p:cNvSpPr>
          <p:nvPr/>
        </p:nvSpPr>
        <p:spPr bwMode="auto">
          <a:xfrm>
            <a:off x="8305803" y="2038349"/>
            <a:ext cx="990599" cy="781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Breadth-First Search (BFS) Properties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>
          <a:xfrm>
            <a:off x="228600" y="1219200"/>
            <a:ext cx="7161218" cy="4729164"/>
          </a:xfrm>
        </p:spPr>
        <p:txBody>
          <a:bodyPr/>
          <a:lstStyle/>
          <a:p>
            <a:r>
              <a:rPr lang="en-US" sz="2400" dirty="0">
                <a:solidFill>
                  <a:srgbClr val="008000"/>
                </a:solidFill>
              </a:rPr>
              <a:t>What nodes does BFS expand</a:t>
            </a:r>
            <a:r>
              <a:rPr lang="en-US" sz="2400" dirty="0" smtClean="0">
                <a:solidFill>
                  <a:srgbClr val="008000"/>
                </a:solidFill>
              </a:rPr>
              <a:t>?</a:t>
            </a:r>
            <a:r>
              <a:rPr lang="zh-CN" altLang="en-US" sz="2400" dirty="0" smtClean="0">
                <a:solidFill>
                  <a:srgbClr val="008000"/>
                </a:solidFill>
              </a:rPr>
              <a:t>展开节点</a:t>
            </a:r>
            <a:endParaRPr lang="en-US" sz="2400" dirty="0">
              <a:solidFill>
                <a:srgbClr val="008000"/>
              </a:solidFill>
            </a:endParaRPr>
          </a:p>
          <a:p>
            <a:pPr lvl="1"/>
            <a:r>
              <a:rPr lang="en-US" sz="2000" dirty="0" smtClean="0"/>
              <a:t>Let </a:t>
            </a:r>
            <a:r>
              <a:rPr lang="en-US" sz="2000" dirty="0"/>
              <a:t>depth of shallowest solution be </a:t>
            </a:r>
            <a:r>
              <a:rPr lang="en-US" sz="2000" dirty="0" smtClean="0"/>
              <a:t>s           </a:t>
            </a:r>
            <a:r>
              <a:rPr lang="zh-CN" altLang="en-US" sz="2000" dirty="0" smtClean="0"/>
              <a:t>假定深度最浅的解是</a:t>
            </a:r>
            <a:r>
              <a:rPr lang="en-US" altLang="zh-CN" sz="2000" dirty="0" smtClean="0"/>
              <a:t>s</a:t>
            </a:r>
          </a:p>
          <a:p>
            <a:pPr lvl="1"/>
            <a:r>
              <a:rPr lang="en-US" altLang="zh-CN" sz="2000" dirty="0"/>
              <a:t>Processes all nodes above shallowest solution </a:t>
            </a:r>
            <a:r>
              <a:rPr lang="en-US" altLang="zh-CN" sz="2000" dirty="0" smtClean="0"/>
              <a:t>  </a:t>
            </a:r>
            <a:r>
              <a:rPr lang="zh-CN" altLang="en-US" sz="2000" dirty="0" smtClean="0"/>
              <a:t>所有深度小于</a:t>
            </a:r>
            <a:r>
              <a:rPr lang="en-US" altLang="zh-CN" sz="2000" dirty="0" smtClean="0"/>
              <a:t>s</a:t>
            </a:r>
            <a:r>
              <a:rPr lang="zh-CN" altLang="en-US" sz="2000" dirty="0" smtClean="0"/>
              <a:t>的节点都会被展开</a:t>
            </a:r>
            <a:endParaRPr lang="en-US" sz="2000" dirty="0"/>
          </a:p>
          <a:p>
            <a:pPr lvl="1"/>
            <a:r>
              <a:rPr lang="en-US" sz="2000" dirty="0"/>
              <a:t>Search takes time O(</a:t>
            </a:r>
            <a:r>
              <a:rPr lang="en-US" sz="2000" dirty="0" err="1"/>
              <a:t>b</a:t>
            </a:r>
            <a:r>
              <a:rPr lang="en-US" sz="2000" baseline="30000" dirty="0" err="1"/>
              <a:t>s</a:t>
            </a:r>
            <a:r>
              <a:rPr lang="en-US" sz="2000" dirty="0" smtClean="0"/>
              <a:t>)</a:t>
            </a:r>
            <a:r>
              <a:rPr lang="zh-CN" altLang="en-US" sz="2000" dirty="0" smtClean="0"/>
              <a:t>时间复杂性</a:t>
            </a:r>
            <a:endParaRPr lang="en-US" sz="2000" dirty="0"/>
          </a:p>
          <a:p>
            <a:pPr lvl="3"/>
            <a:endParaRPr lang="en-US" sz="1200" dirty="0"/>
          </a:p>
          <a:p>
            <a:r>
              <a:rPr lang="en-US" sz="2400" dirty="0">
                <a:solidFill>
                  <a:srgbClr val="008000"/>
                </a:solidFill>
              </a:rPr>
              <a:t>How much space does the fringe take</a:t>
            </a:r>
            <a:r>
              <a:rPr lang="en-US" sz="2400" dirty="0" smtClean="0">
                <a:solidFill>
                  <a:srgbClr val="008000"/>
                </a:solidFill>
              </a:rPr>
              <a:t>?</a:t>
            </a:r>
            <a:r>
              <a:rPr lang="zh-CN" altLang="en-US" sz="2400" dirty="0" smtClean="0">
                <a:solidFill>
                  <a:srgbClr val="008000"/>
                </a:solidFill>
              </a:rPr>
              <a:t>空间复杂性</a:t>
            </a:r>
            <a:endParaRPr lang="en-US" sz="2400" dirty="0">
              <a:solidFill>
                <a:srgbClr val="008000"/>
              </a:solidFill>
            </a:endParaRPr>
          </a:p>
          <a:p>
            <a:pPr lvl="1"/>
            <a:r>
              <a:rPr lang="en-US" sz="2000" dirty="0"/>
              <a:t>Has roughly the last tier, so O(</a:t>
            </a:r>
            <a:r>
              <a:rPr lang="en-US" sz="2000" dirty="0" err="1"/>
              <a:t>b</a:t>
            </a:r>
            <a:r>
              <a:rPr lang="en-US" sz="2000" baseline="30000" dirty="0" err="1"/>
              <a:t>s</a:t>
            </a:r>
            <a:r>
              <a:rPr lang="en-US" sz="2000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>
                <a:solidFill>
                  <a:srgbClr val="008000"/>
                </a:solidFill>
              </a:rPr>
              <a:t>Is it complete</a:t>
            </a:r>
            <a:r>
              <a:rPr lang="en-US" sz="2400" dirty="0" smtClean="0">
                <a:solidFill>
                  <a:srgbClr val="008000"/>
                </a:solidFill>
              </a:rPr>
              <a:t>?</a:t>
            </a:r>
            <a:r>
              <a:rPr lang="zh-CN" altLang="en-US" sz="2400" dirty="0" smtClean="0">
                <a:solidFill>
                  <a:srgbClr val="008000"/>
                </a:solidFill>
              </a:rPr>
              <a:t>完备性</a:t>
            </a:r>
            <a:endParaRPr lang="en-US" sz="2400" dirty="0">
              <a:solidFill>
                <a:srgbClr val="008000"/>
              </a:solidFill>
            </a:endParaRPr>
          </a:p>
          <a:p>
            <a:pPr lvl="1"/>
            <a:r>
              <a:rPr lang="en-US" sz="2000" dirty="0"/>
              <a:t>s must be finite if a solution exists, so yes!</a:t>
            </a:r>
          </a:p>
          <a:p>
            <a:pPr lvl="2"/>
            <a:endParaRPr lang="en-US" sz="800" dirty="0"/>
          </a:p>
          <a:p>
            <a:r>
              <a:rPr lang="en-US" sz="2400" dirty="0">
                <a:solidFill>
                  <a:srgbClr val="008000"/>
                </a:solidFill>
              </a:rPr>
              <a:t>Is it optimal</a:t>
            </a:r>
            <a:r>
              <a:rPr lang="en-US" sz="2400" dirty="0" smtClean="0">
                <a:solidFill>
                  <a:srgbClr val="008000"/>
                </a:solidFill>
              </a:rPr>
              <a:t>?</a:t>
            </a:r>
            <a:r>
              <a:rPr lang="zh-CN" altLang="en-US" sz="2400" dirty="0" smtClean="0">
                <a:solidFill>
                  <a:srgbClr val="008000"/>
                </a:solidFill>
              </a:rPr>
              <a:t>最优性</a:t>
            </a:r>
            <a:endParaRPr lang="en-US" sz="2400" dirty="0">
              <a:solidFill>
                <a:srgbClr val="008000"/>
              </a:solidFill>
            </a:endParaRPr>
          </a:p>
          <a:p>
            <a:pPr lvl="1"/>
            <a:r>
              <a:rPr lang="en-US" sz="2000" dirty="0"/>
              <a:t>Only if costs are all 1 (more on costs later)</a:t>
            </a:r>
          </a:p>
          <a:p>
            <a:endParaRPr lang="en-US" dirty="0"/>
          </a:p>
        </p:txBody>
      </p:sp>
      <p:sp>
        <p:nvSpPr>
          <p:cNvPr id="24614" name="Freeform 38"/>
          <p:cNvSpPr>
            <a:spLocks/>
          </p:cNvSpPr>
          <p:nvPr/>
        </p:nvSpPr>
        <p:spPr bwMode="auto">
          <a:xfrm>
            <a:off x="7346954" y="2001835"/>
            <a:ext cx="2927351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4615" name="Oval 39"/>
          <p:cNvSpPr>
            <a:spLocks noChangeArrowheads="1"/>
          </p:cNvSpPr>
          <p:nvPr/>
        </p:nvSpPr>
        <p:spPr bwMode="auto">
          <a:xfrm>
            <a:off x="8701090" y="19319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16" name="Oval 40"/>
          <p:cNvSpPr>
            <a:spLocks noChangeArrowheads="1"/>
          </p:cNvSpPr>
          <p:nvPr/>
        </p:nvSpPr>
        <p:spPr bwMode="auto">
          <a:xfrm>
            <a:off x="8469314" y="2357438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17" name="Oval 41"/>
          <p:cNvSpPr>
            <a:spLocks noChangeArrowheads="1"/>
          </p:cNvSpPr>
          <p:nvPr/>
        </p:nvSpPr>
        <p:spPr bwMode="auto">
          <a:xfrm>
            <a:off x="8945563" y="2347911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8599491" y="2208214"/>
            <a:ext cx="274639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24619" name="Freeform 43"/>
          <p:cNvSpPr>
            <a:spLocks/>
          </p:cNvSpPr>
          <p:nvPr/>
        </p:nvSpPr>
        <p:spPr bwMode="auto">
          <a:xfrm>
            <a:off x="8582026" y="216217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4620" name="Text Box 44"/>
          <p:cNvSpPr txBox="1">
            <a:spLocks noChangeArrowheads="1"/>
          </p:cNvSpPr>
          <p:nvPr/>
        </p:nvSpPr>
        <p:spPr bwMode="auto">
          <a:xfrm>
            <a:off x="8983664" y="1960562"/>
            <a:ext cx="298451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24621" name="Text Box 45"/>
          <p:cNvSpPr txBox="1">
            <a:spLocks noChangeArrowheads="1"/>
          </p:cNvSpPr>
          <p:nvPr/>
        </p:nvSpPr>
        <p:spPr bwMode="auto">
          <a:xfrm>
            <a:off x="10410828" y="1812926"/>
            <a:ext cx="1119187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 node</a:t>
            </a:r>
          </a:p>
        </p:txBody>
      </p:sp>
      <p:sp>
        <p:nvSpPr>
          <p:cNvPr id="24622" name="Text Box 46"/>
          <p:cNvSpPr txBox="1">
            <a:spLocks noChangeArrowheads="1"/>
          </p:cNvSpPr>
          <p:nvPr/>
        </p:nvSpPr>
        <p:spPr bwMode="auto">
          <a:xfrm>
            <a:off x="10412414" y="2166935"/>
            <a:ext cx="1119188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 nodes</a:t>
            </a:r>
          </a:p>
        </p:txBody>
      </p:sp>
      <p:sp>
        <p:nvSpPr>
          <p:cNvPr id="24623" name="Text Box 47"/>
          <p:cNvSpPr txBox="1">
            <a:spLocks noChangeArrowheads="1"/>
          </p:cNvSpPr>
          <p:nvPr/>
        </p:nvSpPr>
        <p:spPr bwMode="auto">
          <a:xfrm>
            <a:off x="10412414" y="2578097"/>
            <a:ext cx="1119188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  <a:r>
              <a:rPr lang="en-US" baseline="30000"/>
              <a:t>2</a:t>
            </a:r>
            <a:r>
              <a:rPr lang="en-US"/>
              <a:t> nodes</a:t>
            </a:r>
          </a:p>
        </p:txBody>
      </p:sp>
      <p:sp>
        <p:nvSpPr>
          <p:cNvPr id="24624" name="Text Box 48"/>
          <p:cNvSpPr txBox="1">
            <a:spLocks noChangeArrowheads="1"/>
          </p:cNvSpPr>
          <p:nvPr/>
        </p:nvSpPr>
        <p:spPr bwMode="auto">
          <a:xfrm>
            <a:off x="10426702" y="4203699"/>
            <a:ext cx="14605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  <a:r>
              <a:rPr lang="en-US" baseline="30000"/>
              <a:t>m</a:t>
            </a:r>
            <a:r>
              <a:rPr lang="en-US"/>
              <a:t> nodes</a:t>
            </a:r>
          </a:p>
        </p:txBody>
      </p:sp>
      <p:sp>
        <p:nvSpPr>
          <p:cNvPr id="24625" name="Oval 49"/>
          <p:cNvSpPr>
            <a:spLocks noChangeArrowheads="1"/>
          </p:cNvSpPr>
          <p:nvPr/>
        </p:nvSpPr>
        <p:spPr bwMode="auto">
          <a:xfrm>
            <a:off x="8140701" y="4473576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26" name="Oval 50"/>
          <p:cNvSpPr>
            <a:spLocks noChangeArrowheads="1"/>
          </p:cNvSpPr>
          <p:nvPr/>
        </p:nvSpPr>
        <p:spPr bwMode="auto">
          <a:xfrm>
            <a:off x="9193214" y="3397249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27" name="Oval 51"/>
          <p:cNvSpPr>
            <a:spLocks noChangeArrowheads="1"/>
          </p:cNvSpPr>
          <p:nvPr/>
        </p:nvSpPr>
        <p:spPr bwMode="auto">
          <a:xfrm>
            <a:off x="8713787" y="3952876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31" name="AutoShape 55"/>
          <p:cNvSpPr>
            <a:spLocks/>
          </p:cNvSpPr>
          <p:nvPr/>
        </p:nvSpPr>
        <p:spPr bwMode="auto">
          <a:xfrm>
            <a:off x="7659688" y="1752602"/>
            <a:ext cx="265112" cy="1684337"/>
          </a:xfrm>
          <a:prstGeom prst="leftBrace">
            <a:avLst>
              <a:gd name="adj1" fmla="val 529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32" name="Text Box 56"/>
          <p:cNvSpPr txBox="1">
            <a:spLocks noChangeArrowheads="1"/>
          </p:cNvSpPr>
          <p:nvPr/>
        </p:nvSpPr>
        <p:spPr bwMode="auto">
          <a:xfrm>
            <a:off x="6888163" y="2392362"/>
            <a:ext cx="1265237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s tiers</a:t>
            </a:r>
          </a:p>
        </p:txBody>
      </p:sp>
      <p:sp>
        <p:nvSpPr>
          <p:cNvPr id="24637" name="Text Box 61"/>
          <p:cNvSpPr txBox="1">
            <a:spLocks noChangeArrowheads="1"/>
          </p:cNvSpPr>
          <p:nvPr/>
        </p:nvSpPr>
        <p:spPr bwMode="auto">
          <a:xfrm>
            <a:off x="10401302" y="3179762"/>
            <a:ext cx="14605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b</a:t>
            </a:r>
            <a:r>
              <a:rPr lang="en-US" baseline="30000" dirty="0" err="1"/>
              <a:t>s</a:t>
            </a:r>
            <a:r>
              <a:rPr lang="en-US" dirty="0"/>
              <a:t> nodes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802818" grpId="0" animBg="1"/>
      <p:bldP spid="35" grpId="0" animBg="1"/>
      <p:bldP spid="35" grpId="1" animBg="1"/>
      <p:bldP spid="37" grpId="0" animBg="1"/>
      <p:bldP spid="37" grpId="1" animBg="1"/>
      <p:bldP spid="24631" grpId="0" animBg="1"/>
      <p:bldP spid="24632" grpId="0"/>
      <p:bldP spid="2463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Quiz: DFS </a:t>
            </a:r>
            <a:r>
              <a:rPr lang="en-US" dirty="0" err="1"/>
              <a:t>vs</a:t>
            </a:r>
            <a:r>
              <a:rPr lang="en-US" dirty="0"/>
              <a:t> BFS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979" y="1619074"/>
            <a:ext cx="4723641" cy="3543652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2779" y="1619535"/>
            <a:ext cx="4723641" cy="35427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6723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008000"/>
                </a:solidFill>
              </a:rPr>
              <a:t>DFS vs BFS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971800" y="1397003"/>
            <a:ext cx="8813800" cy="4729164"/>
          </a:xfrm>
        </p:spPr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When will BFS outperform DFS?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When will DFS outperform BFS?</a:t>
            </a:r>
          </a:p>
        </p:txBody>
      </p:sp>
      <p:sp>
        <p:nvSpPr>
          <p:cNvPr id="25604" name="TextBox 26"/>
          <p:cNvSpPr txBox="1">
            <a:spLocks noChangeArrowheads="1"/>
          </p:cNvSpPr>
          <p:nvPr/>
        </p:nvSpPr>
        <p:spPr bwMode="auto">
          <a:xfrm>
            <a:off x="8458200" y="6488672"/>
            <a:ext cx="37338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[Demo: </a:t>
            </a:r>
            <a:r>
              <a:rPr lang="en-US" dirty="0" err="1">
                <a:solidFill>
                  <a:srgbClr val="C00000"/>
                </a:solidFill>
              </a:rPr>
              <a:t>dfs</a:t>
            </a:r>
            <a:r>
              <a:rPr lang="en-US" dirty="0">
                <a:solidFill>
                  <a:srgbClr val="C00000"/>
                </a:solidFill>
              </a:rPr>
              <a:t>/</a:t>
            </a:r>
            <a:r>
              <a:rPr lang="en-US" dirty="0" err="1">
                <a:solidFill>
                  <a:srgbClr val="C00000"/>
                </a:solidFill>
              </a:rPr>
              <a:t>bfs</a:t>
            </a:r>
            <a:r>
              <a:rPr lang="en-US" dirty="0">
                <a:solidFill>
                  <a:srgbClr val="C00000"/>
                </a:solidFill>
              </a:rPr>
              <a:t> maze water (L2D6)]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of Demo Maze Water DFS/BFS (part 1)</a:t>
            </a:r>
          </a:p>
        </p:txBody>
      </p:sp>
      <p:pic>
        <p:nvPicPr>
          <p:cNvPr id="3" name="MazeWater-BF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24894" y="1130247"/>
            <a:ext cx="7542213" cy="557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0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of Demo Maze Water DFS/BFS (part 2)</a:t>
            </a:r>
          </a:p>
        </p:txBody>
      </p:sp>
      <p:pic>
        <p:nvPicPr>
          <p:cNvPr id="4" name="MazeWater-DF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24049" y="1128999"/>
            <a:ext cx="7543902" cy="557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92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Freeform 2"/>
          <p:cNvSpPr>
            <a:spLocks/>
          </p:cNvSpPr>
          <p:nvPr/>
        </p:nvSpPr>
        <p:spPr bwMode="auto">
          <a:xfrm>
            <a:off x="9250359" y="2112965"/>
            <a:ext cx="965200" cy="82867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821251" name="Freeform 3"/>
          <p:cNvSpPr>
            <a:spLocks/>
          </p:cNvSpPr>
          <p:nvPr/>
        </p:nvSpPr>
        <p:spPr bwMode="auto">
          <a:xfrm>
            <a:off x="8866184" y="2112968"/>
            <a:ext cx="1725613" cy="147002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821252" name="Freeform 4"/>
          <p:cNvSpPr>
            <a:spLocks/>
          </p:cNvSpPr>
          <p:nvPr/>
        </p:nvSpPr>
        <p:spPr bwMode="auto">
          <a:xfrm>
            <a:off x="9070978" y="2119313"/>
            <a:ext cx="1323975" cy="1162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Iterative </a:t>
            </a:r>
            <a:r>
              <a:rPr lang="en-US" dirty="0" smtClean="0"/>
              <a:t>Deepening</a:t>
            </a:r>
            <a:r>
              <a:rPr lang="zh-CN" altLang="en-US" dirty="0" smtClean="0"/>
              <a:t>迭代加深</a:t>
            </a:r>
            <a:endParaRPr lang="en-US" dirty="0"/>
          </a:p>
        </p:txBody>
      </p:sp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406399" y="1397003"/>
            <a:ext cx="8164512" cy="4729164"/>
          </a:xfrm>
        </p:spPr>
        <p:txBody>
          <a:bodyPr/>
          <a:lstStyle/>
          <a:p>
            <a:r>
              <a:rPr lang="en-US" sz="2800" dirty="0"/>
              <a:t>Idea: get DFS’s space advantage with BFS’s time / shallow-solution </a:t>
            </a:r>
            <a:r>
              <a:rPr lang="en-US" sz="2800" dirty="0" smtClean="0"/>
              <a:t>advantages</a:t>
            </a:r>
            <a:r>
              <a:rPr lang="zh-CN" altLang="en-US" sz="2800" dirty="0" smtClean="0"/>
              <a:t>结合</a:t>
            </a:r>
            <a:r>
              <a:rPr lang="en-US" altLang="zh-CN" sz="2800" dirty="0" smtClean="0"/>
              <a:t>DFS</a:t>
            </a:r>
            <a:r>
              <a:rPr lang="zh-CN" altLang="en-US" sz="2800" dirty="0" smtClean="0"/>
              <a:t>空间优势和</a:t>
            </a:r>
            <a:r>
              <a:rPr lang="en-US" altLang="zh-CN" sz="2800" dirty="0" smtClean="0"/>
              <a:t>BFS</a:t>
            </a:r>
            <a:r>
              <a:rPr lang="zh-CN" altLang="en-US" sz="2800" dirty="0" smtClean="0"/>
              <a:t>时间优势</a:t>
            </a:r>
            <a:endParaRPr lang="en-US" sz="2800" dirty="0"/>
          </a:p>
          <a:p>
            <a:pPr lvl="1"/>
            <a:r>
              <a:rPr lang="en-US" sz="2400" dirty="0"/>
              <a:t>Run a DFS with depth limit 1.  If no solution…</a:t>
            </a:r>
          </a:p>
          <a:p>
            <a:pPr lvl="1"/>
            <a:r>
              <a:rPr lang="en-US" sz="2400" dirty="0"/>
              <a:t>Run a DFS with depth limit 2.  If no solution…</a:t>
            </a:r>
          </a:p>
          <a:p>
            <a:pPr lvl="1"/>
            <a:r>
              <a:rPr lang="en-US" sz="2400" dirty="0"/>
              <a:t>Run a DFS with depth limit 3.  …..</a:t>
            </a:r>
          </a:p>
          <a:p>
            <a:pPr lvl="1"/>
            <a:endParaRPr lang="en-US" sz="2400" dirty="0"/>
          </a:p>
          <a:p>
            <a:r>
              <a:rPr lang="en-US" sz="2800" dirty="0">
                <a:solidFill>
                  <a:srgbClr val="008000"/>
                </a:solidFill>
              </a:rPr>
              <a:t>Isn’t that wastefully redundant</a:t>
            </a:r>
            <a:r>
              <a:rPr lang="en-US" sz="2800" dirty="0" smtClean="0">
                <a:solidFill>
                  <a:srgbClr val="008000"/>
                </a:solidFill>
              </a:rPr>
              <a:t>?</a:t>
            </a:r>
            <a:r>
              <a:rPr lang="zh-CN" altLang="en-US" sz="2800" dirty="0" smtClean="0">
                <a:solidFill>
                  <a:srgbClr val="008000"/>
                </a:solidFill>
              </a:rPr>
              <a:t>会不会浪费</a:t>
            </a:r>
            <a:endParaRPr lang="en-US" sz="2800" dirty="0">
              <a:solidFill>
                <a:srgbClr val="008000"/>
              </a:solidFill>
            </a:endParaRPr>
          </a:p>
          <a:p>
            <a:pPr lvl="1"/>
            <a:r>
              <a:rPr lang="en-US" sz="2400" dirty="0"/>
              <a:t>Generally most work happens in the lowest level searched, so not so bad</a:t>
            </a:r>
            <a:r>
              <a:rPr lang="en-US" sz="2400" dirty="0" smtClean="0"/>
              <a:t>! </a:t>
            </a:r>
            <a:r>
              <a:rPr lang="zh-CN" altLang="en-US" sz="2400" dirty="0" smtClean="0"/>
              <a:t>通常不会，解对多位于较浅的层</a:t>
            </a:r>
            <a:endParaRPr lang="en-US" sz="2400" dirty="0"/>
          </a:p>
        </p:txBody>
      </p:sp>
      <p:sp>
        <p:nvSpPr>
          <p:cNvPr id="26679" name="Freeform 55"/>
          <p:cNvSpPr>
            <a:spLocks/>
          </p:cNvSpPr>
          <p:nvPr/>
        </p:nvSpPr>
        <p:spPr bwMode="auto">
          <a:xfrm>
            <a:off x="8274051" y="2093912"/>
            <a:ext cx="2927351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6680" name="Oval 56"/>
          <p:cNvSpPr>
            <a:spLocks noChangeArrowheads="1"/>
          </p:cNvSpPr>
          <p:nvPr/>
        </p:nvSpPr>
        <p:spPr bwMode="auto">
          <a:xfrm>
            <a:off x="9628187" y="2024063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6681" name="Oval 57"/>
          <p:cNvSpPr>
            <a:spLocks noChangeArrowheads="1"/>
          </p:cNvSpPr>
          <p:nvPr/>
        </p:nvSpPr>
        <p:spPr bwMode="auto">
          <a:xfrm>
            <a:off x="9396411" y="2449515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6682" name="Oval 58"/>
          <p:cNvSpPr>
            <a:spLocks noChangeArrowheads="1"/>
          </p:cNvSpPr>
          <p:nvPr/>
        </p:nvSpPr>
        <p:spPr bwMode="auto">
          <a:xfrm>
            <a:off x="9872659" y="24399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6683" name="Text Box 59"/>
          <p:cNvSpPr txBox="1">
            <a:spLocks noChangeArrowheads="1"/>
          </p:cNvSpPr>
          <p:nvPr/>
        </p:nvSpPr>
        <p:spPr bwMode="auto">
          <a:xfrm>
            <a:off x="9526589" y="2300291"/>
            <a:ext cx="274639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26684" name="Freeform 60"/>
          <p:cNvSpPr>
            <a:spLocks/>
          </p:cNvSpPr>
          <p:nvPr/>
        </p:nvSpPr>
        <p:spPr bwMode="auto">
          <a:xfrm>
            <a:off x="9509123" y="2254251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6685" name="Text Box 61"/>
          <p:cNvSpPr txBox="1">
            <a:spLocks noChangeArrowheads="1"/>
          </p:cNvSpPr>
          <p:nvPr/>
        </p:nvSpPr>
        <p:spPr bwMode="auto">
          <a:xfrm>
            <a:off x="9910761" y="2052639"/>
            <a:ext cx="298451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26686" name="Oval 62"/>
          <p:cNvSpPr>
            <a:spLocks noChangeArrowheads="1"/>
          </p:cNvSpPr>
          <p:nvPr/>
        </p:nvSpPr>
        <p:spPr bwMode="auto">
          <a:xfrm>
            <a:off x="10120311" y="3489325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21312" name="Freeform 64"/>
          <p:cNvSpPr>
            <a:spLocks/>
          </p:cNvSpPr>
          <p:nvPr/>
        </p:nvSpPr>
        <p:spPr bwMode="auto">
          <a:xfrm>
            <a:off x="9472614" y="2119315"/>
            <a:ext cx="511175" cy="419100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250" grpId="0" animBg="1"/>
      <p:bldP spid="821251" grpId="0" animBg="1"/>
      <p:bldP spid="821252" grpId="0" animBg="1"/>
      <p:bldP spid="8213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Cost-Sensitive </a:t>
            </a:r>
            <a:r>
              <a:rPr lang="en-US" dirty="0" smtClean="0"/>
              <a:t>Search</a:t>
            </a:r>
            <a:r>
              <a:rPr lang="zh-CN" altLang="en-US" dirty="0" smtClean="0"/>
              <a:t>代价敏感搜索</a:t>
            </a: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5486400"/>
            <a:ext cx="12192000" cy="1227138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400" dirty="0"/>
              <a:t>BFS finds the shortest path in terms of number of actions.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400" dirty="0"/>
              <a:t>It does not find the least-cost path.  We will now cover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400" dirty="0"/>
              <a:t>a similar algorithm which does find the least-cost path.  </a:t>
            </a:r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2597149" y="1371603"/>
            <a:ext cx="6699251" cy="3840163"/>
            <a:chOff x="768" y="720"/>
            <a:chExt cx="4176" cy="2304"/>
          </a:xfrm>
        </p:grpSpPr>
        <p:grpSp>
          <p:nvGrpSpPr>
            <p:cNvPr id="27653" name="Group 5"/>
            <p:cNvGrpSpPr>
              <a:grpSpLocks/>
            </p:cNvGrpSpPr>
            <p:nvPr/>
          </p:nvGrpSpPr>
          <p:grpSpPr bwMode="auto">
            <a:xfrm>
              <a:off x="768" y="720"/>
              <a:ext cx="4176" cy="2304"/>
              <a:chOff x="336" y="576"/>
              <a:chExt cx="4848" cy="2784"/>
            </a:xfrm>
          </p:grpSpPr>
          <p:sp>
            <p:nvSpPr>
              <p:cNvPr id="27672" name="AutoShape 6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dirty="0"/>
                  <a:t>START</a:t>
                </a:r>
              </a:p>
            </p:txBody>
          </p:sp>
          <p:sp>
            <p:nvSpPr>
              <p:cNvPr id="27673" name="AutoShape 7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 dirty="0"/>
                  <a:t>GOAL</a:t>
                </a:r>
              </a:p>
            </p:txBody>
          </p:sp>
          <p:sp>
            <p:nvSpPr>
              <p:cNvPr id="27674" name="AutoShape 8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d</a:t>
                </a:r>
              </a:p>
            </p:txBody>
          </p:sp>
          <p:sp>
            <p:nvSpPr>
              <p:cNvPr id="27675" name="AutoShape 9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b</a:t>
                </a:r>
              </a:p>
            </p:txBody>
          </p:sp>
          <p:sp>
            <p:nvSpPr>
              <p:cNvPr id="27676" name="AutoShape 10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p</a:t>
                </a:r>
              </a:p>
            </p:txBody>
          </p:sp>
          <p:sp>
            <p:nvSpPr>
              <p:cNvPr id="27677" name="AutoShape 11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q</a:t>
                </a:r>
              </a:p>
            </p:txBody>
          </p:sp>
          <p:sp>
            <p:nvSpPr>
              <p:cNvPr id="27678" name="AutoShape 12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c</a:t>
                </a:r>
              </a:p>
            </p:txBody>
          </p:sp>
          <p:sp>
            <p:nvSpPr>
              <p:cNvPr id="27679" name="AutoShape 13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e</a:t>
                </a:r>
              </a:p>
            </p:txBody>
          </p:sp>
          <p:sp>
            <p:nvSpPr>
              <p:cNvPr id="27680" name="AutoShape 14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h</a:t>
                </a:r>
              </a:p>
            </p:txBody>
          </p:sp>
          <p:sp>
            <p:nvSpPr>
              <p:cNvPr id="27681" name="AutoShape 15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a</a:t>
                </a:r>
              </a:p>
            </p:txBody>
          </p:sp>
          <p:sp>
            <p:nvSpPr>
              <p:cNvPr id="27682" name="AutoShape 16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f</a:t>
                </a:r>
              </a:p>
            </p:txBody>
          </p:sp>
          <p:sp>
            <p:nvSpPr>
              <p:cNvPr id="27683" name="AutoShape 17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r</a:t>
                </a:r>
              </a:p>
            </p:txBody>
          </p:sp>
          <p:cxnSp>
            <p:nvCxnSpPr>
              <p:cNvPr id="27684" name="AutoShape 18"/>
              <p:cNvCxnSpPr>
                <a:cxnSpLocks noChangeShapeType="1"/>
                <a:stCxn id="27672" idx="5"/>
                <a:endCxn id="27676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5" name="AutoShape 19"/>
              <p:cNvCxnSpPr>
                <a:cxnSpLocks noChangeShapeType="1"/>
                <a:stCxn id="27676" idx="5"/>
                <a:endCxn id="27677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6" name="AutoShape 20"/>
              <p:cNvCxnSpPr>
                <a:cxnSpLocks noChangeShapeType="1"/>
                <a:stCxn id="27680" idx="3"/>
                <a:endCxn id="27677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7" name="AutoShape 21"/>
              <p:cNvCxnSpPr>
                <a:cxnSpLocks noChangeShapeType="1"/>
                <a:stCxn id="27680" idx="2"/>
                <a:endCxn id="27676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8" name="AutoShape 22"/>
              <p:cNvCxnSpPr>
                <a:cxnSpLocks noChangeShapeType="1"/>
                <a:stCxn id="27679" idx="4"/>
                <a:endCxn id="27680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9" name="AutoShape 23"/>
              <p:cNvCxnSpPr>
                <a:cxnSpLocks noChangeShapeType="1"/>
                <a:stCxn id="27679" idx="5"/>
                <a:endCxn id="27683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0" name="AutoShape 24"/>
              <p:cNvCxnSpPr>
                <a:cxnSpLocks noChangeShapeType="1"/>
                <a:stCxn id="27683" idx="0"/>
                <a:endCxn id="27682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1" name="AutoShape 25"/>
              <p:cNvCxnSpPr>
                <a:cxnSpLocks noChangeShapeType="1"/>
                <a:stCxn id="27682" idx="0"/>
                <a:endCxn id="27673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2" name="AutoShape 26"/>
              <p:cNvCxnSpPr>
                <a:cxnSpLocks noChangeShapeType="1"/>
                <a:stCxn id="27672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3" name="AutoShape 27"/>
              <p:cNvCxnSpPr>
                <a:cxnSpLocks noChangeShapeType="1"/>
                <a:stCxn id="27674" idx="1"/>
                <a:endCxn id="27675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4" name="AutoShape 28"/>
              <p:cNvCxnSpPr>
                <a:cxnSpLocks noChangeShapeType="1"/>
                <a:endCxn id="27681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5" name="AutoShape 29"/>
              <p:cNvCxnSpPr>
                <a:cxnSpLocks noChangeShapeType="1"/>
                <a:stCxn id="27678" idx="2"/>
                <a:endCxn id="27681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6" name="AutoShape 30"/>
              <p:cNvCxnSpPr>
                <a:cxnSpLocks noChangeShapeType="1"/>
                <a:stCxn id="27674" idx="7"/>
                <a:endCxn id="27678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7" name="AutoShape 31"/>
              <p:cNvCxnSpPr>
                <a:cxnSpLocks noChangeShapeType="1"/>
                <a:stCxn id="27674" idx="6"/>
                <a:endCxn id="27679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8" name="AutoShape 32"/>
              <p:cNvCxnSpPr>
                <a:cxnSpLocks noChangeShapeType="1"/>
                <a:stCxn id="27682" idx="1"/>
                <a:endCxn id="27678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9" name="AutoShape 33"/>
              <p:cNvCxnSpPr>
                <a:cxnSpLocks noChangeShapeType="1"/>
                <a:stCxn id="27672" idx="6"/>
                <a:endCxn id="27679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27654" name="Text Box 34"/>
            <p:cNvSpPr txBox="1">
              <a:spLocks noChangeArrowheads="1"/>
            </p:cNvSpPr>
            <p:nvPr/>
          </p:nvSpPr>
          <p:spPr bwMode="auto">
            <a:xfrm>
              <a:off x="1440" y="912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55" name="Text Box 35"/>
            <p:cNvSpPr txBox="1">
              <a:spLocks noChangeArrowheads="1"/>
            </p:cNvSpPr>
            <p:nvPr/>
          </p:nvSpPr>
          <p:spPr bwMode="auto">
            <a:xfrm>
              <a:off x="2544" y="1968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9</a:t>
              </a:r>
            </a:p>
          </p:txBody>
        </p:sp>
        <p:sp>
          <p:nvSpPr>
            <p:cNvPr id="27656" name="Text Box 36"/>
            <p:cNvSpPr txBox="1">
              <a:spLocks noChangeArrowheads="1"/>
            </p:cNvSpPr>
            <p:nvPr/>
          </p:nvSpPr>
          <p:spPr bwMode="auto">
            <a:xfrm>
              <a:off x="4032" y="2016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57" name="Text Box 37"/>
            <p:cNvSpPr txBox="1">
              <a:spLocks noChangeArrowheads="1"/>
            </p:cNvSpPr>
            <p:nvPr/>
          </p:nvSpPr>
          <p:spPr bwMode="auto">
            <a:xfrm>
              <a:off x="2449" y="1440"/>
              <a:ext cx="191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8</a:t>
              </a:r>
            </a:p>
          </p:txBody>
        </p:sp>
        <p:sp>
          <p:nvSpPr>
            <p:cNvPr id="27658" name="Text Box 38"/>
            <p:cNvSpPr txBox="1">
              <a:spLocks noChangeArrowheads="1"/>
            </p:cNvSpPr>
            <p:nvPr/>
          </p:nvSpPr>
          <p:spPr bwMode="auto">
            <a:xfrm>
              <a:off x="1728" y="1440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27659" name="Text Box 39"/>
            <p:cNvSpPr txBox="1">
              <a:spLocks noChangeArrowheads="1"/>
            </p:cNvSpPr>
            <p:nvPr/>
          </p:nvSpPr>
          <p:spPr bwMode="auto">
            <a:xfrm>
              <a:off x="3648" y="1968"/>
              <a:ext cx="193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8</a:t>
              </a:r>
            </a:p>
          </p:txBody>
        </p:sp>
        <p:sp>
          <p:nvSpPr>
            <p:cNvPr id="27660" name="Text Box 40"/>
            <p:cNvSpPr txBox="1">
              <a:spLocks noChangeArrowheads="1"/>
            </p:cNvSpPr>
            <p:nvPr/>
          </p:nvSpPr>
          <p:spPr bwMode="auto">
            <a:xfrm>
              <a:off x="2592" y="960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61" name="Text Box 41"/>
            <p:cNvSpPr txBox="1">
              <a:spLocks noChangeArrowheads="1"/>
            </p:cNvSpPr>
            <p:nvPr/>
          </p:nvSpPr>
          <p:spPr bwMode="auto">
            <a:xfrm>
              <a:off x="1344" y="1824"/>
              <a:ext cx="193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  <p:sp>
          <p:nvSpPr>
            <p:cNvPr id="27662" name="Text Box 42"/>
            <p:cNvSpPr txBox="1">
              <a:spLocks noChangeArrowheads="1"/>
            </p:cNvSpPr>
            <p:nvPr/>
          </p:nvSpPr>
          <p:spPr bwMode="auto">
            <a:xfrm>
              <a:off x="4512" y="230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63" name="Text Box 43"/>
            <p:cNvSpPr txBox="1">
              <a:spLocks noChangeArrowheads="1"/>
            </p:cNvSpPr>
            <p:nvPr/>
          </p:nvSpPr>
          <p:spPr bwMode="auto">
            <a:xfrm>
              <a:off x="3600" y="254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7664" name="Text Box 44"/>
            <p:cNvSpPr txBox="1">
              <a:spLocks noChangeArrowheads="1"/>
            </p:cNvSpPr>
            <p:nvPr/>
          </p:nvSpPr>
          <p:spPr bwMode="auto">
            <a:xfrm>
              <a:off x="3024" y="254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27665" name="Text Box 45"/>
            <p:cNvSpPr txBox="1">
              <a:spLocks noChangeArrowheads="1"/>
            </p:cNvSpPr>
            <p:nvPr/>
          </p:nvSpPr>
          <p:spPr bwMode="auto">
            <a:xfrm>
              <a:off x="2352" y="230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27666" name="Text Box 46"/>
            <p:cNvSpPr txBox="1">
              <a:spLocks noChangeArrowheads="1"/>
            </p:cNvSpPr>
            <p:nvPr/>
          </p:nvSpPr>
          <p:spPr bwMode="auto">
            <a:xfrm>
              <a:off x="2208" y="2640"/>
              <a:ext cx="288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15</a:t>
              </a:r>
            </a:p>
          </p:txBody>
        </p:sp>
        <p:sp>
          <p:nvSpPr>
            <p:cNvPr id="27667" name="Text Box 47"/>
            <p:cNvSpPr txBox="1">
              <a:spLocks noChangeArrowheads="1"/>
            </p:cNvSpPr>
            <p:nvPr/>
          </p:nvSpPr>
          <p:spPr bwMode="auto">
            <a:xfrm>
              <a:off x="1248" y="2352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27668" name="Text Box 48"/>
            <p:cNvSpPr txBox="1">
              <a:spLocks noChangeArrowheads="1"/>
            </p:cNvSpPr>
            <p:nvPr/>
          </p:nvSpPr>
          <p:spPr bwMode="auto">
            <a:xfrm>
              <a:off x="4080" y="1248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  <p:sp>
          <p:nvSpPr>
            <p:cNvPr id="27669" name="Text Box 49"/>
            <p:cNvSpPr txBox="1">
              <a:spLocks noChangeArrowheads="1"/>
            </p:cNvSpPr>
            <p:nvPr/>
          </p:nvSpPr>
          <p:spPr bwMode="auto">
            <a:xfrm>
              <a:off x="4704" y="134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cxnSp>
          <p:nvCxnSpPr>
            <p:cNvPr id="27670" name="AutoShape 50"/>
            <p:cNvCxnSpPr>
              <a:cxnSpLocks noChangeShapeType="1"/>
              <a:stCxn id="27677" idx="6"/>
              <a:endCxn id="27683" idx="2"/>
            </p:cNvCxnSpPr>
            <p:nvPr/>
          </p:nvCxnSpPr>
          <p:spPr bwMode="auto">
            <a:xfrm flipV="1">
              <a:off x="2918" y="2707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sp>
          <p:nvSpPr>
            <p:cNvPr id="27671" name="Text Box 51"/>
            <p:cNvSpPr txBox="1">
              <a:spLocks noChangeArrowheads="1"/>
            </p:cNvSpPr>
            <p:nvPr/>
          </p:nvSpPr>
          <p:spPr bwMode="auto">
            <a:xfrm>
              <a:off x="2929" y="1632"/>
              <a:ext cx="191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636469" y="5730637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Palatino" charset="0"/>
                <a:ea typeface="Palatino" charset="0"/>
                <a:cs typeface="Palatino" charset="0"/>
              </a:rPr>
              <a:t>How?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Cost </a:t>
            </a:r>
            <a:r>
              <a:rPr lang="en-US" dirty="0" smtClean="0"/>
              <a:t>Search</a:t>
            </a:r>
            <a:r>
              <a:rPr lang="zh-CN" altLang="en-US" dirty="0" smtClean="0"/>
              <a:t>一致代价搜索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5520" y="548640"/>
            <a:ext cx="7802880" cy="5852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441580" y="3408366"/>
            <a:ext cx="6716713" cy="3349625"/>
            <a:chOff x="657" y="2180"/>
            <a:chExt cx="4231" cy="2110"/>
          </a:xfrm>
        </p:grpSpPr>
        <p:sp>
          <p:nvSpPr>
            <p:cNvPr id="28823" name="Freeform 3"/>
            <p:cNvSpPr>
              <a:spLocks/>
            </p:cNvSpPr>
            <p:nvPr/>
          </p:nvSpPr>
          <p:spPr bwMode="auto">
            <a:xfrm>
              <a:off x="2261" y="2180"/>
              <a:ext cx="1938" cy="221"/>
            </a:xfrm>
            <a:custGeom>
              <a:avLst/>
              <a:gdLst>
                <a:gd name="T0" fmla="*/ 1938 w 1938"/>
                <a:gd name="T1" fmla="*/ 0 h 221"/>
                <a:gd name="T2" fmla="*/ 1066 w 1938"/>
                <a:gd name="T3" fmla="*/ 210 h 221"/>
                <a:gd name="T4" fmla="*/ 662 w 1938"/>
                <a:gd name="T5" fmla="*/ 221 h 221"/>
                <a:gd name="T6" fmla="*/ 0 w 1938"/>
                <a:gd name="T7" fmla="*/ 32 h 2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38"/>
                <a:gd name="T13" fmla="*/ 0 h 221"/>
                <a:gd name="T14" fmla="*/ 1938 w 1938"/>
                <a:gd name="T15" fmla="*/ 221 h 2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38" h="221">
                  <a:moveTo>
                    <a:pt x="1938" y="0"/>
                  </a:moveTo>
                  <a:lnTo>
                    <a:pt x="1066" y="210"/>
                  </a:lnTo>
                  <a:lnTo>
                    <a:pt x="662" y="221"/>
                  </a:lnTo>
                  <a:lnTo>
                    <a:pt x="0" y="32"/>
                  </a:lnTo>
                </a:path>
              </a:pathLst>
            </a:custGeom>
            <a:solidFill>
              <a:srgbClr val="FF3300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4" name="Freeform 4"/>
            <p:cNvSpPr>
              <a:spLocks/>
            </p:cNvSpPr>
            <p:nvPr/>
          </p:nvSpPr>
          <p:spPr bwMode="auto">
            <a:xfrm>
              <a:off x="657" y="2180"/>
              <a:ext cx="4231" cy="1271"/>
            </a:xfrm>
            <a:custGeom>
              <a:avLst/>
              <a:gdLst>
                <a:gd name="T0" fmla="*/ 4231 w 4231"/>
                <a:gd name="T1" fmla="*/ 32 h 1271"/>
                <a:gd name="T2" fmla="*/ 4150 w 4231"/>
                <a:gd name="T3" fmla="*/ 479 h 1271"/>
                <a:gd name="T4" fmla="*/ 3510 w 4231"/>
                <a:gd name="T5" fmla="*/ 544 h 1271"/>
                <a:gd name="T6" fmla="*/ 2853 w 4231"/>
                <a:gd name="T7" fmla="*/ 232 h 1271"/>
                <a:gd name="T8" fmla="*/ 2212 w 4231"/>
                <a:gd name="T9" fmla="*/ 285 h 1271"/>
                <a:gd name="T10" fmla="*/ 1846 w 4231"/>
                <a:gd name="T11" fmla="*/ 818 h 1271"/>
                <a:gd name="T12" fmla="*/ 1405 w 4231"/>
                <a:gd name="T13" fmla="*/ 824 h 1271"/>
                <a:gd name="T14" fmla="*/ 1259 w 4231"/>
                <a:gd name="T15" fmla="*/ 608 h 1271"/>
                <a:gd name="T16" fmla="*/ 942 w 4231"/>
                <a:gd name="T17" fmla="*/ 598 h 1271"/>
                <a:gd name="T18" fmla="*/ 845 w 4231"/>
                <a:gd name="T19" fmla="*/ 1179 h 1271"/>
                <a:gd name="T20" fmla="*/ 350 w 4231"/>
                <a:gd name="T21" fmla="*/ 1271 h 1271"/>
                <a:gd name="T22" fmla="*/ 0 w 4231"/>
                <a:gd name="T23" fmla="*/ 189 h 1271"/>
                <a:gd name="T24" fmla="*/ 1604 w 4231"/>
                <a:gd name="T25" fmla="*/ 27 h 1271"/>
                <a:gd name="T26" fmla="*/ 2234 w 4231"/>
                <a:gd name="T27" fmla="*/ 210 h 1271"/>
                <a:gd name="T28" fmla="*/ 2654 w 4231"/>
                <a:gd name="T29" fmla="*/ 216 h 1271"/>
                <a:gd name="T30" fmla="*/ 3526 w 4231"/>
                <a:gd name="T31" fmla="*/ 0 h 1271"/>
                <a:gd name="T32" fmla="*/ 4226 w 4231"/>
                <a:gd name="T33" fmla="*/ 27 h 12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31"/>
                <a:gd name="T52" fmla="*/ 0 h 1271"/>
                <a:gd name="T53" fmla="*/ 4231 w 4231"/>
                <a:gd name="T54" fmla="*/ 1271 h 12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31" h="1271">
                  <a:moveTo>
                    <a:pt x="4231" y="32"/>
                  </a:moveTo>
                  <a:lnTo>
                    <a:pt x="4150" y="479"/>
                  </a:lnTo>
                  <a:lnTo>
                    <a:pt x="3510" y="544"/>
                  </a:lnTo>
                  <a:lnTo>
                    <a:pt x="2853" y="232"/>
                  </a:lnTo>
                  <a:lnTo>
                    <a:pt x="2212" y="285"/>
                  </a:lnTo>
                  <a:lnTo>
                    <a:pt x="1846" y="818"/>
                  </a:lnTo>
                  <a:lnTo>
                    <a:pt x="1405" y="824"/>
                  </a:lnTo>
                  <a:lnTo>
                    <a:pt x="1259" y="608"/>
                  </a:lnTo>
                  <a:lnTo>
                    <a:pt x="942" y="598"/>
                  </a:lnTo>
                  <a:lnTo>
                    <a:pt x="845" y="1179"/>
                  </a:lnTo>
                  <a:lnTo>
                    <a:pt x="350" y="1271"/>
                  </a:lnTo>
                  <a:lnTo>
                    <a:pt x="0" y="189"/>
                  </a:lnTo>
                  <a:lnTo>
                    <a:pt x="1604" y="27"/>
                  </a:lnTo>
                  <a:lnTo>
                    <a:pt x="2234" y="210"/>
                  </a:lnTo>
                  <a:lnTo>
                    <a:pt x="2654" y="216"/>
                  </a:lnTo>
                  <a:lnTo>
                    <a:pt x="3526" y="0"/>
                  </a:lnTo>
                  <a:lnTo>
                    <a:pt x="4226" y="27"/>
                  </a:lnTo>
                </a:path>
              </a:pathLst>
            </a:custGeom>
            <a:solidFill>
              <a:srgbClr val="FF9900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5" name="Freeform 5"/>
            <p:cNvSpPr>
              <a:spLocks/>
            </p:cNvSpPr>
            <p:nvPr/>
          </p:nvSpPr>
          <p:spPr bwMode="auto">
            <a:xfrm>
              <a:off x="1007" y="2396"/>
              <a:ext cx="3789" cy="1313"/>
            </a:xfrm>
            <a:custGeom>
              <a:avLst/>
              <a:gdLst>
                <a:gd name="T0" fmla="*/ 3789 w 3789"/>
                <a:gd name="T1" fmla="*/ 269 h 1313"/>
                <a:gd name="T2" fmla="*/ 3784 w 3789"/>
                <a:gd name="T3" fmla="*/ 323 h 1313"/>
                <a:gd name="T4" fmla="*/ 3160 w 3789"/>
                <a:gd name="T5" fmla="*/ 387 h 1313"/>
                <a:gd name="T6" fmla="*/ 2072 w 3789"/>
                <a:gd name="T7" fmla="*/ 312 h 1313"/>
                <a:gd name="T8" fmla="*/ 1733 w 3789"/>
                <a:gd name="T9" fmla="*/ 635 h 1313"/>
                <a:gd name="T10" fmla="*/ 1668 w 3789"/>
                <a:gd name="T11" fmla="*/ 1302 h 1313"/>
                <a:gd name="T12" fmla="*/ 1270 w 3789"/>
                <a:gd name="T13" fmla="*/ 1313 h 1313"/>
                <a:gd name="T14" fmla="*/ 1152 w 3789"/>
                <a:gd name="T15" fmla="*/ 683 h 1313"/>
                <a:gd name="T16" fmla="*/ 920 w 3789"/>
                <a:gd name="T17" fmla="*/ 602 h 1313"/>
                <a:gd name="T18" fmla="*/ 818 w 3789"/>
                <a:gd name="T19" fmla="*/ 403 h 1313"/>
                <a:gd name="T20" fmla="*/ 608 w 3789"/>
                <a:gd name="T21" fmla="*/ 398 h 1313"/>
                <a:gd name="T22" fmla="*/ 516 w 3789"/>
                <a:gd name="T23" fmla="*/ 1012 h 1313"/>
                <a:gd name="T24" fmla="*/ 0 w 3789"/>
                <a:gd name="T25" fmla="*/ 1125 h 1313"/>
                <a:gd name="T26" fmla="*/ 0 w 3789"/>
                <a:gd name="T27" fmla="*/ 1049 h 1313"/>
                <a:gd name="T28" fmla="*/ 490 w 3789"/>
                <a:gd name="T29" fmla="*/ 958 h 1313"/>
                <a:gd name="T30" fmla="*/ 592 w 3789"/>
                <a:gd name="T31" fmla="*/ 376 h 1313"/>
                <a:gd name="T32" fmla="*/ 920 w 3789"/>
                <a:gd name="T33" fmla="*/ 387 h 1313"/>
                <a:gd name="T34" fmla="*/ 1049 w 3789"/>
                <a:gd name="T35" fmla="*/ 608 h 1313"/>
                <a:gd name="T36" fmla="*/ 1496 w 3789"/>
                <a:gd name="T37" fmla="*/ 597 h 1313"/>
                <a:gd name="T38" fmla="*/ 1857 w 3789"/>
                <a:gd name="T39" fmla="*/ 69 h 1313"/>
                <a:gd name="T40" fmla="*/ 2497 w 3789"/>
                <a:gd name="T41" fmla="*/ 0 h 1313"/>
                <a:gd name="T42" fmla="*/ 3170 w 3789"/>
                <a:gd name="T43" fmla="*/ 328 h 1313"/>
                <a:gd name="T44" fmla="*/ 3789 w 3789"/>
                <a:gd name="T45" fmla="*/ 269 h 131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789"/>
                <a:gd name="T70" fmla="*/ 0 h 1313"/>
                <a:gd name="T71" fmla="*/ 3789 w 3789"/>
                <a:gd name="T72" fmla="*/ 1313 h 131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789" h="1313">
                  <a:moveTo>
                    <a:pt x="3789" y="269"/>
                  </a:moveTo>
                  <a:lnTo>
                    <a:pt x="3784" y="323"/>
                  </a:lnTo>
                  <a:lnTo>
                    <a:pt x="3160" y="387"/>
                  </a:lnTo>
                  <a:lnTo>
                    <a:pt x="2072" y="312"/>
                  </a:lnTo>
                  <a:lnTo>
                    <a:pt x="1733" y="635"/>
                  </a:lnTo>
                  <a:lnTo>
                    <a:pt x="1668" y="1302"/>
                  </a:lnTo>
                  <a:lnTo>
                    <a:pt x="1270" y="1313"/>
                  </a:lnTo>
                  <a:lnTo>
                    <a:pt x="1152" y="683"/>
                  </a:lnTo>
                  <a:lnTo>
                    <a:pt x="920" y="602"/>
                  </a:lnTo>
                  <a:lnTo>
                    <a:pt x="818" y="403"/>
                  </a:lnTo>
                  <a:lnTo>
                    <a:pt x="608" y="398"/>
                  </a:lnTo>
                  <a:lnTo>
                    <a:pt x="516" y="1012"/>
                  </a:lnTo>
                  <a:lnTo>
                    <a:pt x="0" y="1125"/>
                  </a:lnTo>
                  <a:lnTo>
                    <a:pt x="0" y="1049"/>
                  </a:lnTo>
                  <a:lnTo>
                    <a:pt x="490" y="958"/>
                  </a:lnTo>
                  <a:lnTo>
                    <a:pt x="592" y="376"/>
                  </a:lnTo>
                  <a:lnTo>
                    <a:pt x="920" y="387"/>
                  </a:lnTo>
                  <a:lnTo>
                    <a:pt x="1049" y="608"/>
                  </a:lnTo>
                  <a:lnTo>
                    <a:pt x="1496" y="597"/>
                  </a:lnTo>
                  <a:lnTo>
                    <a:pt x="1857" y="69"/>
                  </a:lnTo>
                  <a:lnTo>
                    <a:pt x="2497" y="0"/>
                  </a:lnTo>
                  <a:lnTo>
                    <a:pt x="3170" y="328"/>
                  </a:lnTo>
                  <a:lnTo>
                    <a:pt x="3789" y="269"/>
                  </a:lnTo>
                  <a:close/>
                </a:path>
              </a:pathLst>
            </a:custGeom>
            <a:solidFill>
              <a:srgbClr val="008000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6" name="Freeform 6"/>
            <p:cNvSpPr>
              <a:spLocks/>
            </p:cNvSpPr>
            <p:nvPr/>
          </p:nvSpPr>
          <p:spPr bwMode="auto">
            <a:xfrm>
              <a:off x="996" y="2697"/>
              <a:ext cx="3784" cy="1330"/>
            </a:xfrm>
            <a:custGeom>
              <a:avLst/>
              <a:gdLst>
                <a:gd name="T0" fmla="*/ 3784 w 3784"/>
                <a:gd name="T1" fmla="*/ 27 h 1330"/>
                <a:gd name="T2" fmla="*/ 3768 w 3784"/>
                <a:gd name="T3" fmla="*/ 75 h 1330"/>
                <a:gd name="T4" fmla="*/ 3208 w 3784"/>
                <a:gd name="T5" fmla="*/ 113 h 1330"/>
                <a:gd name="T6" fmla="*/ 2094 w 3784"/>
                <a:gd name="T7" fmla="*/ 43 h 1330"/>
                <a:gd name="T8" fmla="*/ 1787 w 3784"/>
                <a:gd name="T9" fmla="*/ 350 h 1330"/>
                <a:gd name="T10" fmla="*/ 1723 w 3784"/>
                <a:gd name="T11" fmla="*/ 1287 h 1330"/>
                <a:gd name="T12" fmla="*/ 1400 w 3784"/>
                <a:gd name="T13" fmla="*/ 1330 h 1330"/>
                <a:gd name="T14" fmla="*/ 1378 w 3784"/>
                <a:gd name="T15" fmla="*/ 1055 h 1330"/>
                <a:gd name="T16" fmla="*/ 1216 w 3784"/>
                <a:gd name="T17" fmla="*/ 1039 h 1330"/>
                <a:gd name="T18" fmla="*/ 1120 w 3784"/>
                <a:gd name="T19" fmla="*/ 393 h 1330"/>
                <a:gd name="T20" fmla="*/ 899 w 3784"/>
                <a:gd name="T21" fmla="*/ 323 h 1330"/>
                <a:gd name="T22" fmla="*/ 791 w 3784"/>
                <a:gd name="T23" fmla="*/ 102 h 1330"/>
                <a:gd name="T24" fmla="*/ 630 w 3784"/>
                <a:gd name="T25" fmla="*/ 118 h 1330"/>
                <a:gd name="T26" fmla="*/ 549 w 3784"/>
                <a:gd name="T27" fmla="*/ 770 h 1330"/>
                <a:gd name="T28" fmla="*/ 21 w 3784"/>
                <a:gd name="T29" fmla="*/ 883 h 1330"/>
                <a:gd name="T30" fmla="*/ 0 w 3784"/>
                <a:gd name="T31" fmla="*/ 813 h 1330"/>
                <a:gd name="T32" fmla="*/ 517 w 3784"/>
                <a:gd name="T33" fmla="*/ 711 h 1330"/>
                <a:gd name="T34" fmla="*/ 619 w 3784"/>
                <a:gd name="T35" fmla="*/ 75 h 1330"/>
                <a:gd name="T36" fmla="*/ 840 w 3784"/>
                <a:gd name="T37" fmla="*/ 102 h 1330"/>
                <a:gd name="T38" fmla="*/ 931 w 3784"/>
                <a:gd name="T39" fmla="*/ 307 h 1330"/>
                <a:gd name="T40" fmla="*/ 1157 w 3784"/>
                <a:gd name="T41" fmla="*/ 377 h 1330"/>
                <a:gd name="T42" fmla="*/ 1276 w 3784"/>
                <a:gd name="T43" fmla="*/ 1001 h 1330"/>
                <a:gd name="T44" fmla="*/ 1674 w 3784"/>
                <a:gd name="T45" fmla="*/ 996 h 1330"/>
                <a:gd name="T46" fmla="*/ 1749 w 3784"/>
                <a:gd name="T47" fmla="*/ 328 h 1330"/>
                <a:gd name="T48" fmla="*/ 2089 w 3784"/>
                <a:gd name="T49" fmla="*/ 0 h 1330"/>
                <a:gd name="T50" fmla="*/ 3181 w 3784"/>
                <a:gd name="T51" fmla="*/ 81 h 1330"/>
                <a:gd name="T52" fmla="*/ 3784 w 3784"/>
                <a:gd name="T53" fmla="*/ 27 h 133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784"/>
                <a:gd name="T82" fmla="*/ 0 h 1330"/>
                <a:gd name="T83" fmla="*/ 3784 w 3784"/>
                <a:gd name="T84" fmla="*/ 1330 h 133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784" h="1330">
                  <a:moveTo>
                    <a:pt x="3784" y="27"/>
                  </a:moveTo>
                  <a:lnTo>
                    <a:pt x="3768" y="75"/>
                  </a:lnTo>
                  <a:lnTo>
                    <a:pt x="3208" y="113"/>
                  </a:lnTo>
                  <a:lnTo>
                    <a:pt x="2094" y="43"/>
                  </a:lnTo>
                  <a:lnTo>
                    <a:pt x="1787" y="350"/>
                  </a:lnTo>
                  <a:lnTo>
                    <a:pt x="1723" y="1287"/>
                  </a:lnTo>
                  <a:lnTo>
                    <a:pt x="1400" y="1330"/>
                  </a:lnTo>
                  <a:lnTo>
                    <a:pt x="1378" y="1055"/>
                  </a:lnTo>
                  <a:lnTo>
                    <a:pt x="1216" y="1039"/>
                  </a:lnTo>
                  <a:lnTo>
                    <a:pt x="1120" y="393"/>
                  </a:lnTo>
                  <a:lnTo>
                    <a:pt x="899" y="323"/>
                  </a:lnTo>
                  <a:lnTo>
                    <a:pt x="791" y="102"/>
                  </a:lnTo>
                  <a:lnTo>
                    <a:pt x="630" y="118"/>
                  </a:lnTo>
                  <a:lnTo>
                    <a:pt x="549" y="770"/>
                  </a:lnTo>
                  <a:lnTo>
                    <a:pt x="21" y="883"/>
                  </a:lnTo>
                  <a:lnTo>
                    <a:pt x="0" y="813"/>
                  </a:lnTo>
                  <a:lnTo>
                    <a:pt x="517" y="711"/>
                  </a:lnTo>
                  <a:lnTo>
                    <a:pt x="619" y="75"/>
                  </a:lnTo>
                  <a:lnTo>
                    <a:pt x="840" y="102"/>
                  </a:lnTo>
                  <a:lnTo>
                    <a:pt x="931" y="307"/>
                  </a:lnTo>
                  <a:lnTo>
                    <a:pt x="1157" y="377"/>
                  </a:lnTo>
                  <a:lnTo>
                    <a:pt x="1276" y="1001"/>
                  </a:lnTo>
                  <a:lnTo>
                    <a:pt x="1674" y="996"/>
                  </a:lnTo>
                  <a:lnTo>
                    <a:pt x="1749" y="328"/>
                  </a:lnTo>
                  <a:lnTo>
                    <a:pt x="2089" y="0"/>
                  </a:lnTo>
                  <a:lnTo>
                    <a:pt x="3181" y="81"/>
                  </a:lnTo>
                  <a:lnTo>
                    <a:pt x="3784" y="27"/>
                  </a:lnTo>
                  <a:close/>
                </a:path>
              </a:pathLst>
            </a:custGeom>
            <a:solidFill>
              <a:srgbClr val="0000FF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7" name="Freeform 7"/>
            <p:cNvSpPr>
              <a:spLocks/>
            </p:cNvSpPr>
            <p:nvPr/>
          </p:nvSpPr>
          <p:spPr bwMode="auto">
            <a:xfrm>
              <a:off x="1012" y="2735"/>
              <a:ext cx="3736" cy="1555"/>
            </a:xfrm>
            <a:custGeom>
              <a:avLst/>
              <a:gdLst>
                <a:gd name="T0" fmla="*/ 3736 w 3736"/>
                <a:gd name="T1" fmla="*/ 43 h 1555"/>
                <a:gd name="T2" fmla="*/ 3709 w 3736"/>
                <a:gd name="T3" fmla="*/ 350 h 1555"/>
                <a:gd name="T4" fmla="*/ 2460 w 3736"/>
                <a:gd name="T5" fmla="*/ 1410 h 1555"/>
                <a:gd name="T6" fmla="*/ 942 w 3736"/>
                <a:gd name="T7" fmla="*/ 1555 h 1555"/>
                <a:gd name="T8" fmla="*/ 70 w 3736"/>
                <a:gd name="T9" fmla="*/ 1405 h 1555"/>
                <a:gd name="T10" fmla="*/ 0 w 3736"/>
                <a:gd name="T11" fmla="*/ 845 h 1555"/>
                <a:gd name="T12" fmla="*/ 538 w 3736"/>
                <a:gd name="T13" fmla="*/ 732 h 1555"/>
                <a:gd name="T14" fmla="*/ 619 w 3736"/>
                <a:gd name="T15" fmla="*/ 59 h 1555"/>
                <a:gd name="T16" fmla="*/ 791 w 3736"/>
                <a:gd name="T17" fmla="*/ 70 h 1555"/>
                <a:gd name="T18" fmla="*/ 872 w 3736"/>
                <a:gd name="T19" fmla="*/ 290 h 1555"/>
                <a:gd name="T20" fmla="*/ 1109 w 3736"/>
                <a:gd name="T21" fmla="*/ 360 h 1555"/>
                <a:gd name="T22" fmla="*/ 1195 w 3736"/>
                <a:gd name="T23" fmla="*/ 990 h 1555"/>
                <a:gd name="T24" fmla="*/ 1362 w 3736"/>
                <a:gd name="T25" fmla="*/ 1017 h 1555"/>
                <a:gd name="T26" fmla="*/ 1389 w 3736"/>
                <a:gd name="T27" fmla="*/ 1275 h 1555"/>
                <a:gd name="T28" fmla="*/ 1696 w 3736"/>
                <a:gd name="T29" fmla="*/ 1259 h 1555"/>
                <a:gd name="T30" fmla="*/ 1776 w 3736"/>
                <a:gd name="T31" fmla="*/ 306 h 1555"/>
                <a:gd name="T32" fmla="*/ 2089 w 3736"/>
                <a:gd name="T33" fmla="*/ 0 h 1555"/>
                <a:gd name="T34" fmla="*/ 3208 w 3736"/>
                <a:gd name="T35" fmla="*/ 75 h 1555"/>
                <a:gd name="T36" fmla="*/ 3736 w 3736"/>
                <a:gd name="T37" fmla="*/ 43 h 155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36"/>
                <a:gd name="T58" fmla="*/ 0 h 1555"/>
                <a:gd name="T59" fmla="*/ 3736 w 3736"/>
                <a:gd name="T60" fmla="*/ 1555 h 155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36" h="1555">
                  <a:moveTo>
                    <a:pt x="3736" y="43"/>
                  </a:moveTo>
                  <a:lnTo>
                    <a:pt x="3709" y="350"/>
                  </a:lnTo>
                  <a:lnTo>
                    <a:pt x="2460" y="1410"/>
                  </a:lnTo>
                  <a:lnTo>
                    <a:pt x="942" y="1555"/>
                  </a:lnTo>
                  <a:lnTo>
                    <a:pt x="70" y="1405"/>
                  </a:lnTo>
                  <a:lnTo>
                    <a:pt x="0" y="845"/>
                  </a:lnTo>
                  <a:lnTo>
                    <a:pt x="538" y="732"/>
                  </a:lnTo>
                  <a:lnTo>
                    <a:pt x="619" y="59"/>
                  </a:lnTo>
                  <a:lnTo>
                    <a:pt x="791" y="70"/>
                  </a:lnTo>
                  <a:lnTo>
                    <a:pt x="872" y="290"/>
                  </a:lnTo>
                  <a:lnTo>
                    <a:pt x="1109" y="360"/>
                  </a:lnTo>
                  <a:lnTo>
                    <a:pt x="1195" y="990"/>
                  </a:lnTo>
                  <a:lnTo>
                    <a:pt x="1362" y="1017"/>
                  </a:lnTo>
                  <a:lnTo>
                    <a:pt x="1389" y="1275"/>
                  </a:lnTo>
                  <a:lnTo>
                    <a:pt x="1696" y="1259"/>
                  </a:lnTo>
                  <a:lnTo>
                    <a:pt x="1776" y="306"/>
                  </a:lnTo>
                  <a:lnTo>
                    <a:pt x="2089" y="0"/>
                  </a:lnTo>
                  <a:lnTo>
                    <a:pt x="3208" y="75"/>
                  </a:lnTo>
                  <a:lnTo>
                    <a:pt x="3736" y="43"/>
                  </a:ln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7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Uniform Cost </a:t>
            </a:r>
            <a:r>
              <a:rPr lang="en-US" dirty="0" smtClean="0"/>
              <a:t>Search</a:t>
            </a:r>
            <a:r>
              <a:rPr lang="zh-CN" altLang="en-US" dirty="0" smtClean="0"/>
              <a:t>一致代价搜索</a:t>
            </a:r>
            <a:endParaRPr lang="en-US" dirty="0"/>
          </a:p>
        </p:txBody>
      </p:sp>
      <p:grpSp>
        <p:nvGrpSpPr>
          <p:cNvPr id="28676" name="Group 9"/>
          <p:cNvGrpSpPr>
            <a:grpSpLocks/>
          </p:cNvGrpSpPr>
          <p:nvPr/>
        </p:nvGrpSpPr>
        <p:grpSpPr bwMode="auto">
          <a:xfrm>
            <a:off x="3227388" y="3381373"/>
            <a:ext cx="5486400" cy="3355591"/>
            <a:chOff x="48" y="2332"/>
            <a:chExt cx="3456" cy="2406"/>
          </a:xfrm>
        </p:grpSpPr>
        <p:sp>
          <p:nvSpPr>
            <p:cNvPr id="28766" name="Text Box 10"/>
            <p:cNvSpPr txBox="1">
              <a:spLocks noChangeArrowheads="1"/>
            </p:cNvSpPr>
            <p:nvPr/>
          </p:nvSpPr>
          <p:spPr bwMode="auto">
            <a:xfrm>
              <a:off x="1728" y="2332"/>
              <a:ext cx="624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/>
                <a:t>S</a:t>
              </a:r>
            </a:p>
          </p:txBody>
        </p:sp>
        <p:sp>
          <p:nvSpPr>
            <p:cNvPr id="28767" name="Text Box 11"/>
            <p:cNvSpPr txBox="1">
              <a:spLocks noChangeArrowheads="1"/>
            </p:cNvSpPr>
            <p:nvPr/>
          </p:nvSpPr>
          <p:spPr bwMode="auto">
            <a:xfrm>
              <a:off x="48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28768" name="Text Box 12"/>
            <p:cNvSpPr txBox="1">
              <a:spLocks noChangeArrowheads="1"/>
            </p:cNvSpPr>
            <p:nvPr/>
          </p:nvSpPr>
          <p:spPr bwMode="auto">
            <a:xfrm>
              <a:off x="48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b</a:t>
              </a:r>
            </a:p>
          </p:txBody>
        </p:sp>
        <p:sp>
          <p:nvSpPr>
            <p:cNvPr id="28769" name="Text Box 13"/>
            <p:cNvSpPr txBox="1">
              <a:spLocks noChangeArrowheads="1"/>
            </p:cNvSpPr>
            <p:nvPr/>
          </p:nvSpPr>
          <p:spPr bwMode="auto">
            <a:xfrm>
              <a:off x="384" y="2688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d</a:t>
              </a:r>
            </a:p>
          </p:txBody>
        </p:sp>
        <p:sp>
          <p:nvSpPr>
            <p:cNvPr id="28770" name="Text Box 14"/>
            <p:cNvSpPr txBox="1">
              <a:spLocks noChangeArrowheads="1"/>
            </p:cNvSpPr>
            <p:nvPr/>
          </p:nvSpPr>
          <p:spPr bwMode="auto">
            <a:xfrm>
              <a:off x="3264" y="2640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p</a:t>
              </a:r>
            </a:p>
          </p:txBody>
        </p:sp>
        <p:sp>
          <p:nvSpPr>
            <p:cNvPr id="28771" name="Text Box 15"/>
            <p:cNvSpPr txBox="1">
              <a:spLocks noChangeArrowheads="1"/>
            </p:cNvSpPr>
            <p:nvPr/>
          </p:nvSpPr>
          <p:spPr bwMode="auto">
            <a:xfrm>
              <a:off x="480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28772" name="Text Box 16"/>
            <p:cNvSpPr txBox="1">
              <a:spLocks noChangeArrowheads="1"/>
            </p:cNvSpPr>
            <p:nvPr/>
          </p:nvSpPr>
          <p:spPr bwMode="auto">
            <a:xfrm>
              <a:off x="480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c</a:t>
              </a:r>
            </a:p>
          </p:txBody>
        </p:sp>
        <p:cxnSp>
          <p:nvCxnSpPr>
            <p:cNvPr id="28773" name="AutoShape 17"/>
            <p:cNvCxnSpPr>
              <a:cxnSpLocks noChangeShapeType="1"/>
              <a:stCxn id="28769" idx="2"/>
              <a:endCxn id="28768" idx="0"/>
            </p:cNvCxnSpPr>
            <p:nvPr/>
          </p:nvCxnSpPr>
          <p:spPr bwMode="auto">
            <a:xfrm flipH="1">
              <a:off x="168" y="2953"/>
              <a:ext cx="33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74" name="AutoShape 18"/>
            <p:cNvCxnSpPr>
              <a:cxnSpLocks noChangeShapeType="1"/>
              <a:stCxn id="28769" idx="2"/>
              <a:endCxn id="28772" idx="0"/>
            </p:cNvCxnSpPr>
            <p:nvPr/>
          </p:nvCxnSpPr>
          <p:spPr bwMode="auto">
            <a:xfrm>
              <a:off x="504" y="2953"/>
              <a:ext cx="9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75" name="AutoShape 19"/>
            <p:cNvCxnSpPr>
              <a:cxnSpLocks noChangeShapeType="1"/>
              <a:stCxn id="28768" idx="2"/>
              <a:endCxn id="28767" idx="0"/>
            </p:cNvCxnSpPr>
            <p:nvPr/>
          </p:nvCxnSpPr>
          <p:spPr bwMode="auto">
            <a:xfrm>
              <a:off x="168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76" name="AutoShape 20"/>
            <p:cNvCxnSpPr>
              <a:cxnSpLocks noChangeShapeType="1"/>
              <a:stCxn id="28772" idx="2"/>
              <a:endCxn id="28771" idx="0"/>
            </p:cNvCxnSpPr>
            <p:nvPr/>
          </p:nvCxnSpPr>
          <p:spPr bwMode="auto">
            <a:xfrm>
              <a:off x="600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8777" name="Group 21"/>
            <p:cNvGrpSpPr>
              <a:grpSpLocks/>
            </p:cNvGrpSpPr>
            <p:nvPr/>
          </p:nvGrpSpPr>
          <p:grpSpPr bwMode="auto">
            <a:xfrm>
              <a:off x="1776" y="2640"/>
              <a:ext cx="1104" cy="1714"/>
              <a:chOff x="1152" y="2640"/>
              <a:chExt cx="1104" cy="1714"/>
            </a:xfrm>
          </p:grpSpPr>
          <p:sp>
            <p:nvSpPr>
              <p:cNvPr id="28804" name="Text Box 22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28805" name="Text Box 23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28806" name="Text Box 24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28807" name="Text Box 25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28808" name="Text Box 26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28809" name="Text Box 27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8810" name="Text Box 28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8811" name="Text Box 29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28812" name="Text Box 30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28813" name="Text Box 31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28814" name="AutoShape 32"/>
              <p:cNvCxnSpPr>
                <a:cxnSpLocks noChangeShapeType="1"/>
                <a:stCxn id="28804" idx="2"/>
                <a:endCxn id="28806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15" name="AutoShape 33"/>
              <p:cNvCxnSpPr>
                <a:cxnSpLocks noChangeShapeType="1"/>
                <a:stCxn id="28804" idx="2"/>
                <a:endCxn id="28808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16" name="AutoShape 34"/>
              <p:cNvCxnSpPr>
                <a:cxnSpLocks noChangeShapeType="1"/>
                <a:stCxn id="28806" idx="2"/>
                <a:endCxn id="28805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17" name="AutoShape 35"/>
              <p:cNvCxnSpPr>
                <a:cxnSpLocks noChangeShapeType="1"/>
                <a:stCxn id="28806" idx="2"/>
                <a:endCxn id="28809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18" name="AutoShape 36"/>
              <p:cNvCxnSpPr>
                <a:cxnSpLocks noChangeShapeType="1"/>
                <a:stCxn id="28808" idx="2"/>
                <a:endCxn id="28807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19" name="AutoShape 37"/>
              <p:cNvCxnSpPr>
                <a:cxnSpLocks noChangeShapeType="1"/>
                <a:stCxn id="28805" idx="2"/>
                <a:endCxn id="28810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20" name="AutoShape 38"/>
              <p:cNvCxnSpPr>
                <a:cxnSpLocks noChangeShapeType="1"/>
                <a:stCxn id="28807" idx="2"/>
                <a:endCxn id="28811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21" name="AutoShape 39"/>
              <p:cNvCxnSpPr>
                <a:cxnSpLocks noChangeShapeType="1"/>
                <a:stCxn id="28807" idx="2"/>
                <a:endCxn id="28812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22" name="AutoShape 40"/>
              <p:cNvCxnSpPr>
                <a:cxnSpLocks noChangeShapeType="1"/>
                <a:stCxn id="28811" idx="2"/>
                <a:endCxn id="28813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28778" name="Text Box 41"/>
            <p:cNvSpPr txBox="1">
              <a:spLocks noChangeArrowheads="1"/>
            </p:cNvSpPr>
            <p:nvPr/>
          </p:nvSpPr>
          <p:spPr bwMode="auto">
            <a:xfrm>
              <a:off x="3264" y="2994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q</a:t>
              </a:r>
            </a:p>
          </p:txBody>
        </p:sp>
        <p:cxnSp>
          <p:nvCxnSpPr>
            <p:cNvPr id="28779" name="AutoShape 42"/>
            <p:cNvCxnSpPr>
              <a:cxnSpLocks noChangeShapeType="1"/>
              <a:stCxn id="28770" idx="2"/>
              <a:endCxn id="28778" idx="0"/>
            </p:cNvCxnSpPr>
            <p:nvPr/>
          </p:nvCxnSpPr>
          <p:spPr bwMode="auto">
            <a:xfrm>
              <a:off x="3384" y="2905"/>
              <a:ext cx="0" cy="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8780" name="Group 43"/>
            <p:cNvGrpSpPr>
              <a:grpSpLocks/>
            </p:cNvGrpSpPr>
            <p:nvPr/>
          </p:nvGrpSpPr>
          <p:grpSpPr bwMode="auto">
            <a:xfrm>
              <a:off x="624" y="3024"/>
              <a:ext cx="1104" cy="1714"/>
              <a:chOff x="1152" y="2640"/>
              <a:chExt cx="1104" cy="1714"/>
            </a:xfrm>
          </p:grpSpPr>
          <p:sp>
            <p:nvSpPr>
              <p:cNvPr id="28785" name="Text Box 44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28786" name="Text Box 45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28787" name="Text Box 46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28788" name="Text Box 47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28789" name="Text Box 48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28790" name="Text Box 49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8791" name="Text Box 50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8792" name="Text Box 51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28793" name="Text Box 52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28794" name="Text Box 53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28795" name="AutoShape 54"/>
              <p:cNvCxnSpPr>
                <a:cxnSpLocks noChangeShapeType="1"/>
                <a:stCxn id="28785" idx="2"/>
                <a:endCxn id="28787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796" name="AutoShape 55"/>
              <p:cNvCxnSpPr>
                <a:cxnSpLocks noChangeShapeType="1"/>
                <a:stCxn id="28785" idx="2"/>
                <a:endCxn id="28789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797" name="AutoShape 56"/>
              <p:cNvCxnSpPr>
                <a:cxnSpLocks noChangeShapeType="1"/>
                <a:stCxn id="28787" idx="2"/>
                <a:endCxn id="28786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798" name="AutoShape 57"/>
              <p:cNvCxnSpPr>
                <a:cxnSpLocks noChangeShapeType="1"/>
                <a:stCxn id="28787" idx="2"/>
                <a:endCxn id="28790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799" name="AutoShape 58"/>
              <p:cNvCxnSpPr>
                <a:cxnSpLocks noChangeShapeType="1"/>
                <a:stCxn id="28789" idx="2"/>
                <a:endCxn id="28788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00" name="AutoShape 59"/>
              <p:cNvCxnSpPr>
                <a:cxnSpLocks noChangeShapeType="1"/>
                <a:stCxn id="28786" idx="2"/>
                <a:endCxn id="28791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01" name="AutoShape 60"/>
              <p:cNvCxnSpPr>
                <a:cxnSpLocks noChangeShapeType="1"/>
                <a:stCxn id="28788" idx="2"/>
                <a:endCxn id="28792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02" name="AutoShape 61"/>
              <p:cNvCxnSpPr>
                <a:cxnSpLocks noChangeShapeType="1"/>
                <a:stCxn id="28788" idx="2"/>
                <a:endCxn id="28793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03" name="AutoShape 62"/>
              <p:cNvCxnSpPr>
                <a:cxnSpLocks noChangeShapeType="1"/>
                <a:stCxn id="28792" idx="2"/>
                <a:endCxn id="28794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28781" name="AutoShape 63"/>
            <p:cNvCxnSpPr>
              <a:cxnSpLocks noChangeShapeType="1"/>
              <a:stCxn id="28769" idx="2"/>
              <a:endCxn id="28785" idx="0"/>
            </p:cNvCxnSpPr>
            <p:nvPr/>
          </p:nvCxnSpPr>
          <p:spPr bwMode="auto">
            <a:xfrm>
              <a:off x="504" y="2953"/>
              <a:ext cx="624" cy="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82" name="AutoShape 64"/>
            <p:cNvCxnSpPr>
              <a:cxnSpLocks noChangeShapeType="1"/>
              <a:stCxn id="28766" idx="2"/>
              <a:endCxn id="28769" idx="0"/>
            </p:cNvCxnSpPr>
            <p:nvPr/>
          </p:nvCxnSpPr>
          <p:spPr bwMode="auto">
            <a:xfrm flipH="1">
              <a:off x="504" y="2575"/>
              <a:ext cx="1536" cy="1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83" name="AutoShape 65"/>
            <p:cNvCxnSpPr>
              <a:cxnSpLocks noChangeShapeType="1"/>
              <a:stCxn id="28766" idx="2"/>
              <a:endCxn id="28804" idx="0"/>
            </p:cNvCxnSpPr>
            <p:nvPr/>
          </p:nvCxnSpPr>
          <p:spPr bwMode="auto">
            <a:xfrm>
              <a:off x="2040" y="2575"/>
              <a:ext cx="240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84" name="AutoShape 66"/>
            <p:cNvCxnSpPr>
              <a:cxnSpLocks noChangeShapeType="1"/>
              <a:stCxn id="28766" idx="2"/>
              <a:endCxn id="28770" idx="0"/>
            </p:cNvCxnSpPr>
            <p:nvPr/>
          </p:nvCxnSpPr>
          <p:spPr bwMode="auto">
            <a:xfrm>
              <a:off x="2040" y="2575"/>
              <a:ext cx="1344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8677" name="Line 67"/>
          <p:cNvSpPr>
            <a:spLocks noChangeShapeType="1"/>
          </p:cNvSpPr>
          <p:nvPr/>
        </p:nvSpPr>
        <p:spPr bwMode="auto">
          <a:xfrm>
            <a:off x="3" y="3276600"/>
            <a:ext cx="121919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805956" name="Oval 68"/>
          <p:cNvSpPr>
            <a:spLocks noChangeArrowheads="1"/>
          </p:cNvSpPr>
          <p:nvPr/>
        </p:nvSpPr>
        <p:spPr bwMode="auto">
          <a:xfrm>
            <a:off x="6243639" y="3425826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8679" name="Oval 69"/>
          <p:cNvSpPr>
            <a:spLocks noChangeArrowheads="1"/>
          </p:cNvSpPr>
          <p:nvPr/>
        </p:nvSpPr>
        <p:spPr bwMode="auto">
          <a:xfrm>
            <a:off x="6245230" y="3427411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5958" name="Oval 70"/>
          <p:cNvSpPr>
            <a:spLocks noChangeArrowheads="1"/>
          </p:cNvSpPr>
          <p:nvPr/>
        </p:nvSpPr>
        <p:spPr bwMode="auto">
          <a:xfrm>
            <a:off x="3833815" y="3921126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5959" name="Oval 71"/>
          <p:cNvSpPr>
            <a:spLocks noChangeArrowheads="1"/>
          </p:cNvSpPr>
          <p:nvPr/>
        </p:nvSpPr>
        <p:spPr bwMode="auto">
          <a:xfrm>
            <a:off x="6627815" y="3854451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5960" name="Oval 72"/>
          <p:cNvSpPr>
            <a:spLocks noChangeArrowheads="1"/>
          </p:cNvSpPr>
          <p:nvPr/>
        </p:nvSpPr>
        <p:spPr bwMode="auto">
          <a:xfrm>
            <a:off x="8372480" y="3870326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8683" name="Text Box 73"/>
          <p:cNvSpPr txBox="1">
            <a:spLocks noChangeArrowheads="1"/>
          </p:cNvSpPr>
          <p:nvPr/>
        </p:nvSpPr>
        <p:spPr bwMode="auto">
          <a:xfrm>
            <a:off x="381002" y="1447800"/>
            <a:ext cx="4513708" cy="133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/>
              <a:t>Strategy: expand a cheapest node first</a:t>
            </a:r>
            <a:r>
              <a:rPr lang="en-US" i="1" dirty="0" smtClean="0"/>
              <a:t>:   </a:t>
            </a:r>
            <a:r>
              <a:rPr lang="zh-CN" altLang="en-US" i="1" dirty="0" smtClean="0"/>
              <a:t>代价最小的节点优先</a:t>
            </a:r>
            <a:endParaRPr lang="en-US" i="1" dirty="0"/>
          </a:p>
          <a:p>
            <a:pPr>
              <a:spcBef>
                <a:spcPct val="50000"/>
              </a:spcBef>
            </a:pPr>
            <a:r>
              <a:rPr lang="en-US" i="1" dirty="0"/>
              <a:t>Fringe is a priority queue (priority: cumulative cost</a:t>
            </a:r>
            <a:r>
              <a:rPr lang="en-US" i="1" dirty="0" smtClean="0"/>
              <a:t>) </a:t>
            </a:r>
            <a:r>
              <a:rPr lang="zh-CN" altLang="en-US" i="1" dirty="0" smtClean="0"/>
              <a:t>优先队列</a:t>
            </a:r>
            <a:endParaRPr lang="en-US" i="1" dirty="0"/>
          </a:p>
        </p:txBody>
      </p:sp>
      <p:grpSp>
        <p:nvGrpSpPr>
          <p:cNvPr id="28684" name="Group 74"/>
          <p:cNvGrpSpPr>
            <a:grpSpLocks/>
          </p:cNvGrpSpPr>
          <p:nvPr/>
        </p:nvGrpSpPr>
        <p:grpSpPr bwMode="auto">
          <a:xfrm>
            <a:off x="4572001" y="1270001"/>
            <a:ext cx="3205163" cy="1768475"/>
            <a:chOff x="816" y="1056"/>
            <a:chExt cx="4176" cy="2304"/>
          </a:xfrm>
        </p:grpSpPr>
        <p:grpSp>
          <p:nvGrpSpPr>
            <p:cNvPr id="28736" name="Group 75"/>
            <p:cNvGrpSpPr>
              <a:grpSpLocks/>
            </p:cNvGrpSpPr>
            <p:nvPr/>
          </p:nvGrpSpPr>
          <p:grpSpPr bwMode="auto">
            <a:xfrm>
              <a:off x="816" y="1056"/>
              <a:ext cx="4176" cy="2304"/>
              <a:chOff x="336" y="576"/>
              <a:chExt cx="4848" cy="2784"/>
            </a:xfrm>
          </p:grpSpPr>
          <p:sp>
            <p:nvSpPr>
              <p:cNvPr id="28738" name="AutoShape 76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S</a:t>
                </a:r>
              </a:p>
            </p:txBody>
          </p:sp>
          <p:sp>
            <p:nvSpPr>
              <p:cNvPr id="28739" name="AutoShape 77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G</a:t>
                </a:r>
              </a:p>
            </p:txBody>
          </p:sp>
          <p:sp>
            <p:nvSpPr>
              <p:cNvPr id="28740" name="AutoShape 78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d</a:t>
                </a:r>
              </a:p>
            </p:txBody>
          </p:sp>
          <p:sp>
            <p:nvSpPr>
              <p:cNvPr id="28741" name="AutoShape 79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b</a:t>
                </a:r>
              </a:p>
            </p:txBody>
          </p:sp>
          <p:sp>
            <p:nvSpPr>
              <p:cNvPr id="28742" name="AutoShape 80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p</a:t>
                </a:r>
              </a:p>
            </p:txBody>
          </p:sp>
          <p:sp>
            <p:nvSpPr>
              <p:cNvPr id="28743" name="AutoShape 81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q</a:t>
                </a:r>
              </a:p>
            </p:txBody>
          </p:sp>
          <p:sp>
            <p:nvSpPr>
              <p:cNvPr id="28744" name="AutoShape 82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c</a:t>
                </a:r>
              </a:p>
            </p:txBody>
          </p:sp>
          <p:sp>
            <p:nvSpPr>
              <p:cNvPr id="28745" name="AutoShape 83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e</a:t>
                </a:r>
              </a:p>
            </p:txBody>
          </p:sp>
          <p:sp>
            <p:nvSpPr>
              <p:cNvPr id="28746" name="AutoShape 84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h</a:t>
                </a:r>
              </a:p>
            </p:txBody>
          </p:sp>
          <p:sp>
            <p:nvSpPr>
              <p:cNvPr id="28747" name="AutoShape 85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a</a:t>
                </a:r>
              </a:p>
            </p:txBody>
          </p:sp>
          <p:sp>
            <p:nvSpPr>
              <p:cNvPr id="28748" name="AutoShape 86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f</a:t>
                </a:r>
              </a:p>
            </p:txBody>
          </p:sp>
          <p:sp>
            <p:nvSpPr>
              <p:cNvPr id="28749" name="AutoShape 87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r</a:t>
                </a:r>
              </a:p>
            </p:txBody>
          </p:sp>
          <p:cxnSp>
            <p:nvCxnSpPr>
              <p:cNvPr id="28750" name="AutoShape 88"/>
              <p:cNvCxnSpPr>
                <a:cxnSpLocks noChangeShapeType="1"/>
                <a:stCxn id="28738" idx="5"/>
                <a:endCxn id="28742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1" name="AutoShape 89"/>
              <p:cNvCxnSpPr>
                <a:cxnSpLocks noChangeShapeType="1"/>
                <a:stCxn id="28742" idx="5"/>
                <a:endCxn id="28743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2" name="AutoShape 90"/>
              <p:cNvCxnSpPr>
                <a:cxnSpLocks noChangeShapeType="1"/>
                <a:stCxn id="28746" idx="3"/>
                <a:endCxn id="28743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3" name="AutoShape 91"/>
              <p:cNvCxnSpPr>
                <a:cxnSpLocks noChangeShapeType="1"/>
                <a:stCxn id="28746" idx="2"/>
                <a:endCxn id="28742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4" name="AutoShape 92"/>
              <p:cNvCxnSpPr>
                <a:cxnSpLocks noChangeShapeType="1"/>
                <a:stCxn id="28745" idx="4"/>
                <a:endCxn id="28746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5" name="AutoShape 93"/>
              <p:cNvCxnSpPr>
                <a:cxnSpLocks noChangeShapeType="1"/>
                <a:stCxn id="28745" idx="5"/>
                <a:endCxn id="28749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6" name="AutoShape 94"/>
              <p:cNvCxnSpPr>
                <a:cxnSpLocks noChangeShapeType="1"/>
                <a:stCxn id="28749" idx="0"/>
                <a:endCxn id="28748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7" name="AutoShape 95"/>
              <p:cNvCxnSpPr>
                <a:cxnSpLocks noChangeShapeType="1"/>
                <a:stCxn id="28748" idx="0"/>
                <a:endCxn id="28739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8" name="AutoShape 96"/>
              <p:cNvCxnSpPr>
                <a:cxnSpLocks noChangeShapeType="1"/>
                <a:stCxn id="28738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9" name="AutoShape 97"/>
              <p:cNvCxnSpPr>
                <a:cxnSpLocks noChangeShapeType="1"/>
                <a:stCxn id="28740" idx="1"/>
                <a:endCxn id="28741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0" name="AutoShape 98"/>
              <p:cNvCxnSpPr>
                <a:cxnSpLocks noChangeShapeType="1"/>
                <a:endCxn id="28747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1" name="AutoShape 99"/>
              <p:cNvCxnSpPr>
                <a:cxnSpLocks noChangeShapeType="1"/>
                <a:stCxn id="28744" idx="2"/>
                <a:endCxn id="28747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2" name="AutoShape 100"/>
              <p:cNvCxnSpPr>
                <a:cxnSpLocks noChangeShapeType="1"/>
                <a:stCxn id="28740" idx="7"/>
                <a:endCxn id="28744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3" name="AutoShape 101"/>
              <p:cNvCxnSpPr>
                <a:cxnSpLocks noChangeShapeType="1"/>
                <a:stCxn id="28740" idx="6"/>
                <a:endCxn id="28745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4" name="AutoShape 102"/>
              <p:cNvCxnSpPr>
                <a:cxnSpLocks noChangeShapeType="1"/>
                <a:stCxn id="28748" idx="1"/>
                <a:endCxn id="28744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5" name="AutoShape 103"/>
              <p:cNvCxnSpPr>
                <a:cxnSpLocks noChangeShapeType="1"/>
                <a:stCxn id="28738" idx="6"/>
                <a:endCxn id="28745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28737" name="AutoShape 104"/>
            <p:cNvCxnSpPr>
              <a:cxnSpLocks noChangeShapeType="1"/>
              <a:stCxn id="28743" idx="6"/>
              <a:endCxn id="28749" idx="2"/>
            </p:cNvCxnSpPr>
            <p:nvPr/>
          </p:nvCxnSpPr>
          <p:spPr bwMode="auto">
            <a:xfrm flipV="1">
              <a:off x="2966" y="3043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</p:grpSp>
      <p:sp>
        <p:nvSpPr>
          <p:cNvPr id="805993" name="Text Box 105"/>
          <p:cNvSpPr txBox="1">
            <a:spLocks noChangeArrowheads="1"/>
          </p:cNvSpPr>
          <p:nvPr/>
        </p:nvSpPr>
        <p:spPr bwMode="auto">
          <a:xfrm>
            <a:off x="4267201" y="3868738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805994" name="Text Box 106"/>
          <p:cNvSpPr txBox="1">
            <a:spLocks noChangeArrowheads="1"/>
          </p:cNvSpPr>
          <p:nvPr/>
        </p:nvSpPr>
        <p:spPr bwMode="auto">
          <a:xfrm>
            <a:off x="7024689" y="3798887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805995" name="Text Box 107"/>
          <p:cNvSpPr txBox="1">
            <a:spLocks noChangeArrowheads="1"/>
          </p:cNvSpPr>
          <p:nvPr/>
        </p:nvSpPr>
        <p:spPr bwMode="auto">
          <a:xfrm>
            <a:off x="8734429" y="379571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805996" name="Oval 108"/>
          <p:cNvSpPr>
            <a:spLocks noChangeArrowheads="1"/>
          </p:cNvSpPr>
          <p:nvPr/>
        </p:nvSpPr>
        <p:spPr bwMode="auto">
          <a:xfrm>
            <a:off x="8370888" y="3868735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5997" name="Oval 109"/>
          <p:cNvSpPr>
            <a:spLocks noChangeArrowheads="1"/>
          </p:cNvSpPr>
          <p:nvPr/>
        </p:nvSpPr>
        <p:spPr bwMode="auto">
          <a:xfrm>
            <a:off x="8388356" y="4381502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5998" name="Text Box 110"/>
          <p:cNvSpPr txBox="1">
            <a:spLocks noChangeArrowheads="1"/>
          </p:cNvSpPr>
          <p:nvPr/>
        </p:nvSpPr>
        <p:spPr bwMode="auto">
          <a:xfrm>
            <a:off x="8759829" y="430371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16</a:t>
            </a:r>
          </a:p>
        </p:txBody>
      </p:sp>
      <p:sp>
        <p:nvSpPr>
          <p:cNvPr id="805999" name="Oval 111"/>
          <p:cNvSpPr>
            <a:spLocks noChangeArrowheads="1"/>
          </p:cNvSpPr>
          <p:nvPr/>
        </p:nvSpPr>
        <p:spPr bwMode="auto">
          <a:xfrm>
            <a:off x="3276606" y="4398961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00" name="Oval 112"/>
          <p:cNvSpPr>
            <a:spLocks noChangeArrowheads="1"/>
          </p:cNvSpPr>
          <p:nvPr/>
        </p:nvSpPr>
        <p:spPr bwMode="auto">
          <a:xfrm>
            <a:off x="3960815" y="4397378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01" name="Oval 113"/>
          <p:cNvSpPr>
            <a:spLocks noChangeArrowheads="1"/>
          </p:cNvSpPr>
          <p:nvPr/>
        </p:nvSpPr>
        <p:spPr bwMode="auto">
          <a:xfrm>
            <a:off x="4789488" y="4389435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02" name="Text Box 114"/>
          <p:cNvSpPr txBox="1">
            <a:spLocks noChangeArrowheads="1"/>
          </p:cNvSpPr>
          <p:nvPr/>
        </p:nvSpPr>
        <p:spPr bwMode="auto">
          <a:xfrm>
            <a:off x="3565529" y="435451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806003" name="Text Box 115"/>
          <p:cNvSpPr txBox="1">
            <a:spLocks noChangeArrowheads="1"/>
          </p:cNvSpPr>
          <p:nvPr/>
        </p:nvSpPr>
        <p:spPr bwMode="auto">
          <a:xfrm>
            <a:off x="4154489" y="450691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11</a:t>
            </a:r>
          </a:p>
        </p:txBody>
      </p:sp>
      <p:sp>
        <p:nvSpPr>
          <p:cNvPr id="806004" name="Text Box 116"/>
          <p:cNvSpPr txBox="1">
            <a:spLocks noChangeArrowheads="1"/>
          </p:cNvSpPr>
          <p:nvPr/>
        </p:nvSpPr>
        <p:spPr bwMode="auto">
          <a:xfrm>
            <a:off x="5084765" y="4327526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806005" name="Oval 117"/>
          <p:cNvSpPr>
            <a:spLocks noChangeArrowheads="1"/>
          </p:cNvSpPr>
          <p:nvPr/>
        </p:nvSpPr>
        <p:spPr bwMode="auto">
          <a:xfrm>
            <a:off x="3833815" y="3921126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06" name="Oval 118"/>
          <p:cNvSpPr>
            <a:spLocks noChangeArrowheads="1"/>
          </p:cNvSpPr>
          <p:nvPr/>
        </p:nvSpPr>
        <p:spPr bwMode="auto">
          <a:xfrm>
            <a:off x="3276606" y="4398961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07" name="Oval 119"/>
          <p:cNvSpPr>
            <a:spLocks noChangeArrowheads="1"/>
          </p:cNvSpPr>
          <p:nvPr/>
        </p:nvSpPr>
        <p:spPr bwMode="auto">
          <a:xfrm>
            <a:off x="3257556" y="4945061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08" name="Oval 120"/>
          <p:cNvSpPr>
            <a:spLocks noChangeArrowheads="1"/>
          </p:cNvSpPr>
          <p:nvPr/>
        </p:nvSpPr>
        <p:spPr bwMode="auto">
          <a:xfrm>
            <a:off x="3259139" y="4945061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09" name="Oval 121"/>
          <p:cNvSpPr>
            <a:spLocks noChangeArrowheads="1"/>
          </p:cNvSpPr>
          <p:nvPr/>
        </p:nvSpPr>
        <p:spPr bwMode="auto">
          <a:xfrm>
            <a:off x="4787906" y="4391026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10" name="Oval 122"/>
          <p:cNvSpPr>
            <a:spLocks noChangeArrowheads="1"/>
          </p:cNvSpPr>
          <p:nvPr/>
        </p:nvSpPr>
        <p:spPr bwMode="auto">
          <a:xfrm>
            <a:off x="4437063" y="4918078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11" name="Oval 123"/>
          <p:cNvSpPr>
            <a:spLocks noChangeArrowheads="1"/>
          </p:cNvSpPr>
          <p:nvPr/>
        </p:nvSpPr>
        <p:spPr bwMode="auto">
          <a:xfrm>
            <a:off x="5113339" y="4926011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12" name="Text Box 124"/>
          <p:cNvSpPr txBox="1">
            <a:spLocks noChangeArrowheads="1"/>
          </p:cNvSpPr>
          <p:nvPr/>
        </p:nvSpPr>
        <p:spPr bwMode="auto">
          <a:xfrm>
            <a:off x="5387977" y="486251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806013" name="Text Box 125"/>
          <p:cNvSpPr txBox="1">
            <a:spLocks noChangeArrowheads="1"/>
          </p:cNvSpPr>
          <p:nvPr/>
        </p:nvSpPr>
        <p:spPr bwMode="auto">
          <a:xfrm>
            <a:off x="4686301" y="4868863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13</a:t>
            </a:r>
          </a:p>
        </p:txBody>
      </p:sp>
      <p:sp>
        <p:nvSpPr>
          <p:cNvPr id="806014" name="Oval 126"/>
          <p:cNvSpPr>
            <a:spLocks noChangeArrowheads="1"/>
          </p:cNvSpPr>
          <p:nvPr/>
        </p:nvSpPr>
        <p:spPr bwMode="auto">
          <a:xfrm>
            <a:off x="5114930" y="4927602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15" name="Oval 127"/>
          <p:cNvSpPr>
            <a:spLocks noChangeArrowheads="1"/>
          </p:cNvSpPr>
          <p:nvPr/>
        </p:nvSpPr>
        <p:spPr bwMode="auto">
          <a:xfrm>
            <a:off x="5111756" y="5453061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16" name="Text Box 128"/>
          <p:cNvSpPr txBox="1">
            <a:spLocks noChangeArrowheads="1"/>
          </p:cNvSpPr>
          <p:nvPr/>
        </p:nvSpPr>
        <p:spPr bwMode="auto">
          <a:xfrm>
            <a:off x="5376865" y="5397502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806017" name="Oval 129"/>
          <p:cNvSpPr>
            <a:spLocks noChangeArrowheads="1"/>
          </p:cNvSpPr>
          <p:nvPr/>
        </p:nvSpPr>
        <p:spPr bwMode="auto">
          <a:xfrm>
            <a:off x="5113339" y="5454653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18" name="Oval 130"/>
          <p:cNvSpPr>
            <a:spLocks noChangeArrowheads="1"/>
          </p:cNvSpPr>
          <p:nvPr/>
        </p:nvSpPr>
        <p:spPr bwMode="auto">
          <a:xfrm>
            <a:off x="5375280" y="5981702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19" name="Text Box 131"/>
          <p:cNvSpPr txBox="1">
            <a:spLocks noChangeArrowheads="1"/>
          </p:cNvSpPr>
          <p:nvPr/>
        </p:nvSpPr>
        <p:spPr bwMode="auto">
          <a:xfrm>
            <a:off x="5641977" y="5924550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806020" name="Text Box 132"/>
          <p:cNvSpPr txBox="1">
            <a:spLocks noChangeArrowheads="1"/>
          </p:cNvSpPr>
          <p:nvPr/>
        </p:nvSpPr>
        <p:spPr bwMode="auto">
          <a:xfrm>
            <a:off x="4481513" y="5924550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11</a:t>
            </a:r>
          </a:p>
        </p:txBody>
      </p:sp>
      <p:sp>
        <p:nvSpPr>
          <p:cNvPr id="806021" name="Oval 133"/>
          <p:cNvSpPr>
            <a:spLocks noChangeArrowheads="1"/>
          </p:cNvSpPr>
          <p:nvPr/>
        </p:nvSpPr>
        <p:spPr bwMode="auto">
          <a:xfrm>
            <a:off x="4860930" y="5962653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22" name="Oval 134"/>
          <p:cNvSpPr>
            <a:spLocks noChangeArrowheads="1"/>
          </p:cNvSpPr>
          <p:nvPr/>
        </p:nvSpPr>
        <p:spPr bwMode="auto">
          <a:xfrm>
            <a:off x="6623056" y="3856035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23" name="Oval 135"/>
          <p:cNvSpPr>
            <a:spLocks noChangeArrowheads="1"/>
          </p:cNvSpPr>
          <p:nvPr/>
        </p:nvSpPr>
        <p:spPr bwMode="auto">
          <a:xfrm>
            <a:off x="6954839" y="4384678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24" name="Oval 136"/>
          <p:cNvSpPr>
            <a:spLocks noChangeArrowheads="1"/>
          </p:cNvSpPr>
          <p:nvPr/>
        </p:nvSpPr>
        <p:spPr bwMode="auto">
          <a:xfrm>
            <a:off x="6253163" y="4383085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25" name="Text Box 137"/>
          <p:cNvSpPr txBox="1">
            <a:spLocks noChangeArrowheads="1"/>
          </p:cNvSpPr>
          <p:nvPr/>
        </p:nvSpPr>
        <p:spPr bwMode="auto">
          <a:xfrm>
            <a:off x="6488113" y="4327526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17</a:t>
            </a:r>
          </a:p>
        </p:txBody>
      </p:sp>
      <p:sp>
        <p:nvSpPr>
          <p:cNvPr id="806026" name="Text Box 138"/>
          <p:cNvSpPr txBox="1">
            <a:spLocks noChangeArrowheads="1"/>
          </p:cNvSpPr>
          <p:nvPr/>
        </p:nvSpPr>
        <p:spPr bwMode="auto">
          <a:xfrm>
            <a:off x="7204077" y="431641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11</a:t>
            </a:r>
          </a:p>
        </p:txBody>
      </p:sp>
      <p:sp>
        <p:nvSpPr>
          <p:cNvPr id="806027" name="Oval 139"/>
          <p:cNvSpPr>
            <a:spLocks noChangeArrowheads="1"/>
          </p:cNvSpPr>
          <p:nvPr/>
        </p:nvSpPr>
        <p:spPr bwMode="auto">
          <a:xfrm>
            <a:off x="5375280" y="5983285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8720" name="Text Box 140"/>
          <p:cNvSpPr txBox="1">
            <a:spLocks noChangeArrowheads="1"/>
          </p:cNvSpPr>
          <p:nvPr/>
        </p:nvSpPr>
        <p:spPr bwMode="auto">
          <a:xfrm>
            <a:off x="6550029" y="3352802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0</a:t>
            </a:r>
          </a:p>
        </p:txBody>
      </p:sp>
      <p:sp>
        <p:nvSpPr>
          <p:cNvPr id="806029" name="Text Box 141"/>
          <p:cNvSpPr txBox="1">
            <a:spLocks noChangeArrowheads="1"/>
          </p:cNvSpPr>
          <p:nvPr/>
        </p:nvSpPr>
        <p:spPr bwMode="auto">
          <a:xfrm>
            <a:off x="3554413" y="486727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28722" name="Text Box 142"/>
          <p:cNvSpPr txBox="1">
            <a:spLocks noChangeArrowheads="1"/>
          </p:cNvSpPr>
          <p:nvPr/>
        </p:nvSpPr>
        <p:spPr bwMode="auto">
          <a:xfrm>
            <a:off x="4884737" y="197485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28723" name="Text Box 143"/>
          <p:cNvSpPr txBox="1">
            <a:spLocks noChangeArrowheads="1"/>
          </p:cNvSpPr>
          <p:nvPr/>
        </p:nvSpPr>
        <p:spPr bwMode="auto">
          <a:xfrm>
            <a:off x="5878513" y="2128839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28724" name="Text Box 144"/>
          <p:cNvSpPr txBox="1">
            <a:spLocks noChangeArrowheads="1"/>
          </p:cNvSpPr>
          <p:nvPr/>
        </p:nvSpPr>
        <p:spPr bwMode="auto">
          <a:xfrm>
            <a:off x="4735513" y="262255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8725" name="Text Box 145"/>
          <p:cNvSpPr txBox="1">
            <a:spLocks noChangeArrowheads="1"/>
          </p:cNvSpPr>
          <p:nvPr/>
        </p:nvSpPr>
        <p:spPr bwMode="auto">
          <a:xfrm>
            <a:off x="5224461" y="165735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8726" name="Text Box 146"/>
          <p:cNvSpPr txBox="1">
            <a:spLocks noChangeArrowheads="1"/>
          </p:cNvSpPr>
          <p:nvPr/>
        </p:nvSpPr>
        <p:spPr bwMode="auto">
          <a:xfrm>
            <a:off x="5035549" y="1219202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8727" name="Text Box 147"/>
          <p:cNvSpPr txBox="1">
            <a:spLocks noChangeArrowheads="1"/>
          </p:cNvSpPr>
          <p:nvPr/>
        </p:nvSpPr>
        <p:spPr bwMode="auto">
          <a:xfrm>
            <a:off x="5753101" y="1639890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28728" name="Text Box 148"/>
          <p:cNvSpPr txBox="1">
            <a:spLocks noChangeArrowheads="1"/>
          </p:cNvSpPr>
          <p:nvPr/>
        </p:nvSpPr>
        <p:spPr bwMode="auto">
          <a:xfrm>
            <a:off x="6683377" y="2252666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28729" name="Text Box 149"/>
          <p:cNvSpPr txBox="1">
            <a:spLocks noChangeArrowheads="1"/>
          </p:cNvSpPr>
          <p:nvPr/>
        </p:nvSpPr>
        <p:spPr bwMode="auto">
          <a:xfrm>
            <a:off x="7013573" y="2125666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8730" name="Text Box 150"/>
          <p:cNvSpPr txBox="1">
            <a:spLocks noChangeArrowheads="1"/>
          </p:cNvSpPr>
          <p:nvPr/>
        </p:nvSpPr>
        <p:spPr bwMode="auto">
          <a:xfrm>
            <a:off x="5467353" y="285115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15</a:t>
            </a:r>
          </a:p>
        </p:txBody>
      </p:sp>
      <p:sp>
        <p:nvSpPr>
          <p:cNvPr id="28731" name="Text Box 151"/>
          <p:cNvSpPr txBox="1">
            <a:spLocks noChangeArrowheads="1"/>
          </p:cNvSpPr>
          <p:nvPr/>
        </p:nvSpPr>
        <p:spPr bwMode="auto">
          <a:xfrm>
            <a:off x="7540625" y="2371727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8732" name="Text Box 152"/>
          <p:cNvSpPr txBox="1">
            <a:spLocks noChangeArrowheads="1"/>
          </p:cNvSpPr>
          <p:nvPr/>
        </p:nvSpPr>
        <p:spPr bwMode="auto">
          <a:xfrm>
            <a:off x="7556501" y="172085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806041" name="AutoShape 153"/>
          <p:cNvSpPr>
            <a:spLocks/>
          </p:cNvSpPr>
          <p:nvPr/>
        </p:nvSpPr>
        <p:spPr bwMode="auto">
          <a:xfrm>
            <a:off x="1909765" y="3613147"/>
            <a:ext cx="396875" cy="2986088"/>
          </a:xfrm>
          <a:prstGeom prst="leftBrace">
            <a:avLst>
              <a:gd name="adj1" fmla="val 627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42" name="Text Box 154"/>
          <p:cNvSpPr txBox="1">
            <a:spLocks noChangeArrowheads="1"/>
          </p:cNvSpPr>
          <p:nvPr/>
        </p:nvSpPr>
        <p:spPr bwMode="auto">
          <a:xfrm>
            <a:off x="914401" y="4827588"/>
            <a:ext cx="1158875" cy="6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Cost contours</a:t>
            </a:r>
          </a:p>
        </p:txBody>
      </p:sp>
      <p:sp>
        <p:nvSpPr>
          <p:cNvPr id="28735" name="Text Box 155"/>
          <p:cNvSpPr txBox="1">
            <a:spLocks noChangeArrowheads="1"/>
          </p:cNvSpPr>
          <p:nvPr/>
        </p:nvSpPr>
        <p:spPr bwMode="auto">
          <a:xfrm>
            <a:off x="6134101" y="182721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5956" grpId="0" animBg="1"/>
      <p:bldP spid="805958" grpId="0" animBg="1"/>
      <p:bldP spid="805959" grpId="0" animBg="1"/>
      <p:bldP spid="805960" grpId="0" animBg="1"/>
      <p:bldP spid="805993" grpId="0"/>
      <p:bldP spid="805994" grpId="0"/>
      <p:bldP spid="805995" grpId="0"/>
      <p:bldP spid="805996" grpId="0" animBg="1"/>
      <p:bldP spid="805997" grpId="0" animBg="1"/>
      <p:bldP spid="805998" grpId="0"/>
      <p:bldP spid="805999" grpId="0" animBg="1"/>
      <p:bldP spid="806000" grpId="0" animBg="1"/>
      <p:bldP spid="806001" grpId="0" animBg="1"/>
      <p:bldP spid="806002" grpId="0"/>
      <p:bldP spid="806003" grpId="0"/>
      <p:bldP spid="806004" grpId="0"/>
      <p:bldP spid="806005" grpId="0" animBg="1"/>
      <p:bldP spid="806006" grpId="0" animBg="1"/>
      <p:bldP spid="806007" grpId="0" animBg="1"/>
      <p:bldP spid="806008" grpId="0" animBg="1"/>
      <p:bldP spid="806009" grpId="0" animBg="1"/>
      <p:bldP spid="806010" grpId="0" animBg="1"/>
      <p:bldP spid="806011" grpId="0" animBg="1"/>
      <p:bldP spid="806012" grpId="0"/>
      <p:bldP spid="806013" grpId="0"/>
      <p:bldP spid="806014" grpId="0" animBg="1"/>
      <p:bldP spid="806015" grpId="0" animBg="1"/>
      <p:bldP spid="806016" grpId="0"/>
      <p:bldP spid="806017" grpId="0" animBg="1"/>
      <p:bldP spid="806018" grpId="0" animBg="1"/>
      <p:bldP spid="806019" grpId="0"/>
      <p:bldP spid="806020" grpId="0"/>
      <p:bldP spid="806021" grpId="0" animBg="1"/>
      <p:bldP spid="806022" grpId="0" animBg="1"/>
      <p:bldP spid="806023" grpId="0" animBg="1"/>
      <p:bldP spid="806024" grpId="0" animBg="1"/>
      <p:bldP spid="806025" grpId="0"/>
      <p:bldP spid="806026" grpId="0"/>
      <p:bldP spid="806027" grpId="0" animBg="1"/>
      <p:bldP spid="806029" grpId="0"/>
      <p:bldP spid="806041" grpId="0" animBg="1"/>
      <p:bldP spid="80604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67"/>
          <p:cNvSpPr>
            <a:spLocks/>
          </p:cNvSpPr>
          <p:nvPr/>
        </p:nvSpPr>
        <p:spPr bwMode="auto">
          <a:xfrm>
            <a:off x="9144001" y="1828801"/>
            <a:ext cx="1616075" cy="238125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18" h="1500">
                <a:moveTo>
                  <a:pt x="636" y="164"/>
                </a:moveTo>
                <a:cubicBezTo>
                  <a:pt x="714" y="273"/>
                  <a:pt x="995" y="706"/>
                  <a:pt x="1018" y="842"/>
                </a:cubicBezTo>
                <a:cubicBezTo>
                  <a:pt x="963" y="845"/>
                  <a:pt x="797" y="942"/>
                  <a:pt x="772" y="978"/>
                </a:cubicBezTo>
                <a:cubicBezTo>
                  <a:pt x="771" y="1024"/>
                  <a:pt x="817" y="1372"/>
                  <a:pt x="691" y="1446"/>
                </a:cubicBezTo>
                <a:cubicBezTo>
                  <a:pt x="662" y="1493"/>
                  <a:pt x="626" y="1495"/>
                  <a:pt x="573" y="1500"/>
                </a:cubicBezTo>
                <a:cubicBezTo>
                  <a:pt x="531" y="1490"/>
                  <a:pt x="524" y="1490"/>
                  <a:pt x="492" y="1468"/>
                </a:cubicBezTo>
                <a:cubicBezTo>
                  <a:pt x="474" y="1442"/>
                  <a:pt x="433" y="1401"/>
                  <a:pt x="406" y="1382"/>
                </a:cubicBezTo>
                <a:cubicBezTo>
                  <a:pt x="370" y="1332"/>
                  <a:pt x="390" y="1355"/>
                  <a:pt x="347" y="1312"/>
                </a:cubicBezTo>
                <a:cubicBezTo>
                  <a:pt x="276" y="1241"/>
                  <a:pt x="350" y="1294"/>
                  <a:pt x="304" y="1263"/>
                </a:cubicBezTo>
                <a:cubicBezTo>
                  <a:pt x="236" y="1164"/>
                  <a:pt x="115" y="1184"/>
                  <a:pt x="0" y="1181"/>
                </a:cubicBezTo>
                <a:cubicBezTo>
                  <a:pt x="46" y="1005"/>
                  <a:pt x="460" y="338"/>
                  <a:pt x="566" y="169"/>
                </a:cubicBezTo>
                <a:cubicBezTo>
                  <a:pt x="672" y="0"/>
                  <a:pt x="622" y="165"/>
                  <a:pt x="636" y="164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6" name="Freeform 67"/>
          <p:cNvSpPr>
            <a:spLocks/>
          </p:cNvSpPr>
          <p:nvPr/>
        </p:nvSpPr>
        <p:spPr bwMode="auto">
          <a:xfrm>
            <a:off x="9296401" y="1828802"/>
            <a:ext cx="1371600" cy="190484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986 w 10000"/>
              <a:gd name="connsiteY8" fmla="*/ 8420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5000 w 10000"/>
              <a:gd name="connsiteY5" fmla="*/ 9615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9761"/>
              <a:gd name="connsiteX1" fmla="*/ 10000 w 10000"/>
              <a:gd name="connsiteY1" fmla="*/ 5613 h 9761"/>
              <a:gd name="connsiteX2" fmla="*/ 7583 w 10000"/>
              <a:gd name="connsiteY2" fmla="*/ 6520 h 9761"/>
              <a:gd name="connsiteX3" fmla="*/ 6667 w 10000"/>
              <a:gd name="connsiteY3" fmla="*/ 8846 h 9761"/>
              <a:gd name="connsiteX4" fmla="*/ 5556 w 10000"/>
              <a:gd name="connsiteY4" fmla="*/ 9615 h 9761"/>
              <a:gd name="connsiteX5" fmla="*/ 5000 w 10000"/>
              <a:gd name="connsiteY5" fmla="*/ 9615 h 9761"/>
              <a:gd name="connsiteX6" fmla="*/ 3988 w 10000"/>
              <a:gd name="connsiteY6" fmla="*/ 9213 h 9761"/>
              <a:gd name="connsiteX7" fmla="*/ 3409 w 10000"/>
              <a:gd name="connsiteY7" fmla="*/ 8747 h 9761"/>
              <a:gd name="connsiteX8" fmla="*/ 2778 w 10000"/>
              <a:gd name="connsiteY8" fmla="*/ 8077 h 9761"/>
              <a:gd name="connsiteX9" fmla="*/ 0 w 10000"/>
              <a:gd name="connsiteY9" fmla="*/ 7873 h 9761"/>
              <a:gd name="connsiteX10" fmla="*/ 5560 w 10000"/>
              <a:gd name="connsiteY10" fmla="*/ 1127 h 9761"/>
              <a:gd name="connsiteX11" fmla="*/ 6248 w 10000"/>
              <a:gd name="connsiteY11" fmla="*/ 1093 h 9761"/>
              <a:gd name="connsiteX0" fmla="*/ 6248 w 10000"/>
              <a:gd name="connsiteY0" fmla="*/ 1120 h 9850"/>
              <a:gd name="connsiteX1" fmla="*/ 10000 w 10000"/>
              <a:gd name="connsiteY1" fmla="*/ 5750 h 9850"/>
              <a:gd name="connsiteX2" fmla="*/ 7583 w 10000"/>
              <a:gd name="connsiteY2" fmla="*/ 6680 h 9850"/>
              <a:gd name="connsiteX3" fmla="*/ 6667 w 10000"/>
              <a:gd name="connsiteY3" fmla="*/ 9063 h 9850"/>
              <a:gd name="connsiteX4" fmla="*/ 5000 w 10000"/>
              <a:gd name="connsiteY4" fmla="*/ 9850 h 9850"/>
              <a:gd name="connsiteX5" fmla="*/ 3988 w 10000"/>
              <a:gd name="connsiteY5" fmla="*/ 9439 h 9850"/>
              <a:gd name="connsiteX6" fmla="*/ 3409 w 10000"/>
              <a:gd name="connsiteY6" fmla="*/ 8961 h 9850"/>
              <a:gd name="connsiteX7" fmla="*/ 2778 w 10000"/>
              <a:gd name="connsiteY7" fmla="*/ 8275 h 9850"/>
              <a:gd name="connsiteX8" fmla="*/ 0 w 10000"/>
              <a:gd name="connsiteY8" fmla="*/ 8066 h 9850"/>
              <a:gd name="connsiteX9" fmla="*/ 5560 w 10000"/>
              <a:gd name="connsiteY9" fmla="*/ 1155 h 9850"/>
              <a:gd name="connsiteX10" fmla="*/ 6248 w 10000"/>
              <a:gd name="connsiteY10" fmla="*/ 1120 h 985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5000 w 10000"/>
              <a:gd name="connsiteY3" fmla="*/ 10000 h 10000"/>
              <a:gd name="connsiteX4" fmla="*/ 3988 w 10000"/>
              <a:gd name="connsiteY4" fmla="*/ 9583 h 10000"/>
              <a:gd name="connsiteX5" fmla="*/ 3409 w 10000"/>
              <a:gd name="connsiteY5" fmla="*/ 9097 h 10000"/>
              <a:gd name="connsiteX6" fmla="*/ 2778 w 10000"/>
              <a:gd name="connsiteY6" fmla="*/ 8401 h 10000"/>
              <a:gd name="connsiteX7" fmla="*/ 0 w 10000"/>
              <a:gd name="connsiteY7" fmla="*/ 8189 h 10000"/>
              <a:gd name="connsiteX8" fmla="*/ 5560 w 10000"/>
              <a:gd name="connsiteY8" fmla="*/ 1173 h 10000"/>
              <a:gd name="connsiteX9" fmla="*/ 6248 w 10000"/>
              <a:gd name="connsiteY9" fmla="*/ 1137 h 1000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6667 w 10000"/>
              <a:gd name="connsiteY3" fmla="*/ 8401 h 10000"/>
              <a:gd name="connsiteX4" fmla="*/ 5000 w 10000"/>
              <a:gd name="connsiteY4" fmla="*/ 10000 h 10000"/>
              <a:gd name="connsiteX5" fmla="*/ 3988 w 10000"/>
              <a:gd name="connsiteY5" fmla="*/ 9583 h 10000"/>
              <a:gd name="connsiteX6" fmla="*/ 3409 w 10000"/>
              <a:gd name="connsiteY6" fmla="*/ 9097 h 10000"/>
              <a:gd name="connsiteX7" fmla="*/ 2778 w 10000"/>
              <a:gd name="connsiteY7" fmla="*/ 8401 h 10000"/>
              <a:gd name="connsiteX8" fmla="*/ 0 w 10000"/>
              <a:gd name="connsiteY8" fmla="*/ 8189 h 10000"/>
              <a:gd name="connsiteX9" fmla="*/ 5560 w 10000"/>
              <a:gd name="connsiteY9" fmla="*/ 1173 h 10000"/>
              <a:gd name="connsiteX10" fmla="*/ 6248 w 10000"/>
              <a:gd name="connsiteY10" fmla="*/ 113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0000">
                <a:moveTo>
                  <a:pt x="6248" y="1137"/>
                </a:moveTo>
                <a:cubicBezTo>
                  <a:pt x="7014" y="1893"/>
                  <a:pt x="9774" y="4895"/>
                  <a:pt x="10000" y="5838"/>
                </a:cubicBezTo>
                <a:cubicBezTo>
                  <a:pt x="9460" y="5859"/>
                  <a:pt x="7829" y="6532"/>
                  <a:pt x="7583" y="6782"/>
                </a:cubicBezTo>
                <a:cubicBezTo>
                  <a:pt x="6981" y="7171"/>
                  <a:pt x="7098" y="7865"/>
                  <a:pt x="6667" y="8401"/>
                </a:cubicBezTo>
                <a:cubicBezTo>
                  <a:pt x="6237" y="8937"/>
                  <a:pt x="5400" y="9765"/>
                  <a:pt x="5000" y="10000"/>
                </a:cubicBezTo>
                <a:cubicBezTo>
                  <a:pt x="4823" y="9819"/>
                  <a:pt x="4253" y="9715"/>
                  <a:pt x="3988" y="9583"/>
                </a:cubicBezTo>
                <a:cubicBezTo>
                  <a:pt x="3635" y="9236"/>
                  <a:pt x="3831" y="9395"/>
                  <a:pt x="3409" y="9097"/>
                </a:cubicBezTo>
                <a:cubicBezTo>
                  <a:pt x="2711" y="8605"/>
                  <a:pt x="3230" y="8616"/>
                  <a:pt x="2778" y="8401"/>
                </a:cubicBezTo>
                <a:cubicBezTo>
                  <a:pt x="2110" y="7715"/>
                  <a:pt x="1130" y="8209"/>
                  <a:pt x="0" y="8189"/>
                </a:cubicBezTo>
                <a:cubicBezTo>
                  <a:pt x="452" y="6969"/>
                  <a:pt x="4519" y="2343"/>
                  <a:pt x="5560" y="1173"/>
                </a:cubicBezTo>
                <a:cubicBezTo>
                  <a:pt x="6601" y="0"/>
                  <a:pt x="6110" y="1144"/>
                  <a:pt x="6248" y="1137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9907589" y="2208214"/>
            <a:ext cx="274639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…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Uniform Cost Search (UCS) Properties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>
          <a:xfrm>
            <a:off x="406400" y="1366838"/>
            <a:ext cx="7573962" cy="4729164"/>
          </a:xfrm>
        </p:spPr>
        <p:txBody>
          <a:bodyPr/>
          <a:lstStyle/>
          <a:p>
            <a:r>
              <a:rPr lang="en-US" sz="2400" dirty="0"/>
              <a:t>What nodes does UCS expand</a:t>
            </a:r>
            <a:r>
              <a:rPr lang="en-US" sz="2400" dirty="0" smtClean="0"/>
              <a:t>?</a:t>
            </a:r>
            <a:r>
              <a:rPr lang="zh-CN" altLang="en-US" sz="2400" dirty="0" smtClean="0"/>
              <a:t>展开哪些节点</a:t>
            </a:r>
            <a:endParaRPr lang="en-US" sz="2400" dirty="0"/>
          </a:p>
          <a:p>
            <a:pPr lvl="1"/>
            <a:r>
              <a:rPr lang="en-US" sz="2000" dirty="0"/>
              <a:t>Processes all nodes with cost less than cheapest solution</a:t>
            </a:r>
            <a:r>
              <a:rPr lang="en-US" sz="2000" dirty="0" smtClean="0"/>
              <a:t>!</a:t>
            </a:r>
            <a:r>
              <a:rPr lang="zh-CN" altLang="en-US" sz="2000" dirty="0" smtClean="0"/>
              <a:t>所有代价小于解的节点都将被展开</a:t>
            </a:r>
            <a:endParaRPr lang="en-US" sz="2000" dirty="0"/>
          </a:p>
          <a:p>
            <a:pPr lvl="1"/>
            <a:r>
              <a:rPr lang="en-US" sz="2000" dirty="0"/>
              <a:t>If that solution costs </a:t>
            </a:r>
            <a:r>
              <a:rPr lang="en-US" sz="2000" i="1" dirty="0">
                <a:latin typeface="Times New Roman" pitchFamily="18" charset="0"/>
              </a:rPr>
              <a:t>C* </a:t>
            </a:r>
            <a:r>
              <a:rPr lang="en-US" sz="2000" dirty="0"/>
              <a:t>and arcs cost at least </a:t>
            </a:r>
            <a:r>
              <a:rPr lang="en-US" sz="2000" i="1" dirty="0">
                <a:latin typeface="Times New Roman" pitchFamily="18" charset="0"/>
                <a:sym typeface="Symbol" pitchFamily="18" charset="2"/>
              </a:rPr>
              <a:t> </a:t>
            </a:r>
            <a:r>
              <a:rPr lang="en-US" sz="2000" i="1" dirty="0">
                <a:sym typeface="Symbol" pitchFamily="18" charset="2"/>
              </a:rPr>
              <a:t>,</a:t>
            </a:r>
            <a:r>
              <a:rPr lang="en-US" sz="2000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000" dirty="0">
                <a:sym typeface="Symbol" pitchFamily="18" charset="2"/>
              </a:rPr>
              <a:t>then the “effective depth” is roughly </a:t>
            </a:r>
            <a:r>
              <a:rPr lang="en-US" sz="2000" i="1" dirty="0">
                <a:latin typeface="Times New Roman" pitchFamily="18" charset="0"/>
              </a:rPr>
              <a:t>C*/</a:t>
            </a:r>
            <a:r>
              <a:rPr lang="en-US" sz="2000" i="1" dirty="0">
                <a:latin typeface="Times New Roman" pitchFamily="18" charset="0"/>
                <a:sym typeface="Symbol" pitchFamily="18" charset="2"/>
              </a:rPr>
              <a:t></a:t>
            </a:r>
            <a:endParaRPr lang="en-US" sz="2000" dirty="0"/>
          </a:p>
          <a:p>
            <a:pPr lvl="1"/>
            <a:r>
              <a:rPr lang="en-US" sz="2000" dirty="0"/>
              <a:t>Takes time O(</a:t>
            </a:r>
            <a:r>
              <a:rPr lang="en-US" sz="2000" dirty="0" err="1"/>
              <a:t>b</a:t>
            </a:r>
            <a:r>
              <a:rPr lang="en-US" sz="2000" i="1" baseline="30000" dirty="0" err="1">
                <a:latin typeface="Times New Roman" pitchFamily="18" charset="0"/>
              </a:rPr>
              <a:t>C</a:t>
            </a:r>
            <a:r>
              <a:rPr lang="en-US" sz="2000" i="1" baseline="30000" dirty="0">
                <a:latin typeface="Times New Roman" pitchFamily="18" charset="0"/>
              </a:rPr>
              <a:t>*/</a:t>
            </a:r>
            <a:r>
              <a:rPr lang="en-US" sz="2000" i="1" baseline="30000" dirty="0"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sz="2000" dirty="0"/>
              <a:t>) (exponential in effective depth</a:t>
            </a:r>
            <a:r>
              <a:rPr lang="en-US" sz="2000" dirty="0" smtClean="0"/>
              <a:t>)</a:t>
            </a:r>
            <a:r>
              <a:rPr lang="zh-CN" altLang="en-US" sz="2000" dirty="0" smtClean="0"/>
              <a:t>时间复杂性</a:t>
            </a:r>
            <a:endParaRPr lang="en-US" sz="2000" dirty="0"/>
          </a:p>
          <a:p>
            <a:pPr lvl="3"/>
            <a:endParaRPr lang="en-US" sz="1200" dirty="0"/>
          </a:p>
          <a:p>
            <a:r>
              <a:rPr lang="en-US" sz="2400" dirty="0"/>
              <a:t>How much space does the fringe take</a:t>
            </a:r>
            <a:r>
              <a:rPr lang="en-US" sz="2400" dirty="0" smtClean="0"/>
              <a:t>?</a:t>
            </a:r>
            <a:r>
              <a:rPr lang="zh-CN" altLang="en-US" sz="2400" dirty="0" smtClean="0"/>
              <a:t>空间复杂性</a:t>
            </a:r>
            <a:endParaRPr lang="en-US" sz="2400" dirty="0"/>
          </a:p>
          <a:p>
            <a:pPr lvl="1"/>
            <a:r>
              <a:rPr lang="en-US" sz="2000" dirty="0"/>
              <a:t>Has roughly the last tier, so O(</a:t>
            </a:r>
            <a:r>
              <a:rPr lang="en-US" sz="2000" dirty="0" err="1"/>
              <a:t>b</a:t>
            </a:r>
            <a:r>
              <a:rPr lang="en-US" sz="2000" i="1" baseline="30000" dirty="0" err="1">
                <a:latin typeface="Times New Roman" pitchFamily="18" charset="0"/>
              </a:rPr>
              <a:t>C</a:t>
            </a:r>
            <a:r>
              <a:rPr lang="en-US" sz="2000" i="1" baseline="30000" dirty="0">
                <a:latin typeface="Times New Roman" pitchFamily="18" charset="0"/>
              </a:rPr>
              <a:t>*/</a:t>
            </a:r>
            <a:r>
              <a:rPr lang="en-US" sz="2000" i="1" baseline="30000" dirty="0"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sz="2000" dirty="0" smtClean="0"/>
              <a:t>)</a:t>
            </a:r>
            <a:endParaRPr lang="en-US" sz="1200" dirty="0"/>
          </a:p>
          <a:p>
            <a:r>
              <a:rPr lang="en-US" sz="2400" dirty="0">
                <a:solidFill>
                  <a:srgbClr val="008000"/>
                </a:solidFill>
              </a:rPr>
              <a:t>Is it complete?</a:t>
            </a:r>
          </a:p>
          <a:p>
            <a:pPr lvl="1"/>
            <a:r>
              <a:rPr lang="en-US" sz="2000" dirty="0"/>
              <a:t>Assuming best solution has a finite cost and minimum arc cost is positive, yes</a:t>
            </a:r>
            <a:r>
              <a:rPr lang="en-US" sz="2000" dirty="0" smtClean="0"/>
              <a:t>!</a:t>
            </a:r>
            <a:endParaRPr lang="en-US" sz="800" dirty="0"/>
          </a:p>
          <a:p>
            <a:r>
              <a:rPr lang="en-US" sz="2400" dirty="0"/>
              <a:t>Is it optimal?</a:t>
            </a:r>
          </a:p>
          <a:p>
            <a:pPr lvl="1"/>
            <a:r>
              <a:rPr lang="en-US" sz="2000" dirty="0"/>
              <a:t>Yes!  (Proof next lecture via A*)</a:t>
            </a:r>
          </a:p>
          <a:p>
            <a:endParaRPr lang="en-US" dirty="0"/>
          </a:p>
        </p:txBody>
      </p:sp>
      <p:sp>
        <p:nvSpPr>
          <p:cNvPr id="24614" name="Freeform 38"/>
          <p:cNvSpPr>
            <a:spLocks/>
          </p:cNvSpPr>
          <p:nvPr/>
        </p:nvSpPr>
        <p:spPr bwMode="auto">
          <a:xfrm>
            <a:off x="8655051" y="2001835"/>
            <a:ext cx="2927351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4615" name="Oval 39"/>
          <p:cNvSpPr>
            <a:spLocks noChangeArrowheads="1"/>
          </p:cNvSpPr>
          <p:nvPr/>
        </p:nvSpPr>
        <p:spPr bwMode="auto">
          <a:xfrm>
            <a:off x="10009187" y="19319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16" name="Oval 40"/>
          <p:cNvSpPr>
            <a:spLocks noChangeArrowheads="1"/>
          </p:cNvSpPr>
          <p:nvPr/>
        </p:nvSpPr>
        <p:spPr bwMode="auto">
          <a:xfrm>
            <a:off x="9777411" y="2357438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17" name="Oval 41"/>
          <p:cNvSpPr>
            <a:spLocks noChangeArrowheads="1"/>
          </p:cNvSpPr>
          <p:nvPr/>
        </p:nvSpPr>
        <p:spPr bwMode="auto">
          <a:xfrm>
            <a:off x="10253663" y="2347911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19" name="Freeform 43"/>
          <p:cNvSpPr>
            <a:spLocks/>
          </p:cNvSpPr>
          <p:nvPr/>
        </p:nvSpPr>
        <p:spPr bwMode="auto">
          <a:xfrm>
            <a:off x="9890123" y="216217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4620" name="Text Box 44"/>
          <p:cNvSpPr txBox="1">
            <a:spLocks noChangeArrowheads="1"/>
          </p:cNvSpPr>
          <p:nvPr/>
        </p:nvSpPr>
        <p:spPr bwMode="auto">
          <a:xfrm>
            <a:off x="9601201" y="1981202"/>
            <a:ext cx="298451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b</a:t>
            </a:r>
          </a:p>
        </p:txBody>
      </p:sp>
      <p:sp>
        <p:nvSpPr>
          <p:cNvPr id="24625" name="Oval 49"/>
          <p:cNvSpPr>
            <a:spLocks noChangeArrowheads="1"/>
          </p:cNvSpPr>
          <p:nvPr/>
        </p:nvSpPr>
        <p:spPr bwMode="auto">
          <a:xfrm>
            <a:off x="9448801" y="4473576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26" name="Oval 50"/>
          <p:cNvSpPr>
            <a:spLocks noChangeArrowheads="1"/>
          </p:cNvSpPr>
          <p:nvPr/>
        </p:nvSpPr>
        <p:spPr bwMode="auto">
          <a:xfrm>
            <a:off x="10501311" y="3397249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27" name="Oval 51"/>
          <p:cNvSpPr>
            <a:spLocks noChangeArrowheads="1"/>
          </p:cNvSpPr>
          <p:nvPr/>
        </p:nvSpPr>
        <p:spPr bwMode="auto">
          <a:xfrm>
            <a:off x="10021887" y="3952876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31" name="AutoShape 55"/>
          <p:cNvSpPr>
            <a:spLocks/>
          </p:cNvSpPr>
          <p:nvPr/>
        </p:nvSpPr>
        <p:spPr bwMode="auto">
          <a:xfrm>
            <a:off x="8802688" y="1828800"/>
            <a:ext cx="265112" cy="1981200"/>
          </a:xfrm>
          <a:prstGeom prst="leftBrace">
            <a:avLst>
              <a:gd name="adj1" fmla="val 529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32" name="Text Box 56"/>
          <p:cNvSpPr txBox="1">
            <a:spLocks noChangeArrowheads="1"/>
          </p:cNvSpPr>
          <p:nvPr/>
        </p:nvSpPr>
        <p:spPr bwMode="auto">
          <a:xfrm>
            <a:off x="7696200" y="2831072"/>
            <a:ext cx="14478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latin typeface="Times New Roman" pitchFamily="18" charset="0"/>
              </a:rPr>
              <a:t>C*/</a:t>
            </a:r>
            <a:r>
              <a:rPr lang="en-US" i="1" dirty="0"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dirty="0"/>
              <a:t>  “tiers”</a:t>
            </a:r>
          </a:p>
        </p:txBody>
      </p:sp>
      <p:sp>
        <p:nvSpPr>
          <p:cNvPr id="27" name="Freeform 67"/>
          <p:cNvSpPr>
            <a:spLocks/>
          </p:cNvSpPr>
          <p:nvPr/>
        </p:nvSpPr>
        <p:spPr bwMode="auto">
          <a:xfrm>
            <a:off x="9601200" y="1905162"/>
            <a:ext cx="838200" cy="121904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986 w 10000"/>
              <a:gd name="connsiteY8" fmla="*/ 8420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5000 w 10000"/>
              <a:gd name="connsiteY5" fmla="*/ 9615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9761"/>
              <a:gd name="connsiteX1" fmla="*/ 10000 w 10000"/>
              <a:gd name="connsiteY1" fmla="*/ 5613 h 9761"/>
              <a:gd name="connsiteX2" fmla="*/ 7583 w 10000"/>
              <a:gd name="connsiteY2" fmla="*/ 6520 h 9761"/>
              <a:gd name="connsiteX3" fmla="*/ 6667 w 10000"/>
              <a:gd name="connsiteY3" fmla="*/ 8846 h 9761"/>
              <a:gd name="connsiteX4" fmla="*/ 5556 w 10000"/>
              <a:gd name="connsiteY4" fmla="*/ 9615 h 9761"/>
              <a:gd name="connsiteX5" fmla="*/ 5000 w 10000"/>
              <a:gd name="connsiteY5" fmla="*/ 9615 h 9761"/>
              <a:gd name="connsiteX6" fmla="*/ 3988 w 10000"/>
              <a:gd name="connsiteY6" fmla="*/ 9213 h 9761"/>
              <a:gd name="connsiteX7" fmla="*/ 3409 w 10000"/>
              <a:gd name="connsiteY7" fmla="*/ 8747 h 9761"/>
              <a:gd name="connsiteX8" fmla="*/ 2778 w 10000"/>
              <a:gd name="connsiteY8" fmla="*/ 8077 h 9761"/>
              <a:gd name="connsiteX9" fmla="*/ 0 w 10000"/>
              <a:gd name="connsiteY9" fmla="*/ 7873 h 9761"/>
              <a:gd name="connsiteX10" fmla="*/ 5560 w 10000"/>
              <a:gd name="connsiteY10" fmla="*/ 1127 h 9761"/>
              <a:gd name="connsiteX11" fmla="*/ 6248 w 10000"/>
              <a:gd name="connsiteY11" fmla="*/ 1093 h 9761"/>
              <a:gd name="connsiteX0" fmla="*/ 6248 w 10000"/>
              <a:gd name="connsiteY0" fmla="*/ 1120 h 9850"/>
              <a:gd name="connsiteX1" fmla="*/ 10000 w 10000"/>
              <a:gd name="connsiteY1" fmla="*/ 5750 h 9850"/>
              <a:gd name="connsiteX2" fmla="*/ 7583 w 10000"/>
              <a:gd name="connsiteY2" fmla="*/ 6680 h 9850"/>
              <a:gd name="connsiteX3" fmla="*/ 6667 w 10000"/>
              <a:gd name="connsiteY3" fmla="*/ 9063 h 9850"/>
              <a:gd name="connsiteX4" fmla="*/ 5000 w 10000"/>
              <a:gd name="connsiteY4" fmla="*/ 9850 h 9850"/>
              <a:gd name="connsiteX5" fmla="*/ 3988 w 10000"/>
              <a:gd name="connsiteY5" fmla="*/ 9439 h 9850"/>
              <a:gd name="connsiteX6" fmla="*/ 3409 w 10000"/>
              <a:gd name="connsiteY6" fmla="*/ 8961 h 9850"/>
              <a:gd name="connsiteX7" fmla="*/ 2778 w 10000"/>
              <a:gd name="connsiteY7" fmla="*/ 8275 h 9850"/>
              <a:gd name="connsiteX8" fmla="*/ 0 w 10000"/>
              <a:gd name="connsiteY8" fmla="*/ 8066 h 9850"/>
              <a:gd name="connsiteX9" fmla="*/ 5560 w 10000"/>
              <a:gd name="connsiteY9" fmla="*/ 1155 h 9850"/>
              <a:gd name="connsiteX10" fmla="*/ 6248 w 10000"/>
              <a:gd name="connsiteY10" fmla="*/ 1120 h 985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5000 w 10000"/>
              <a:gd name="connsiteY3" fmla="*/ 10000 h 10000"/>
              <a:gd name="connsiteX4" fmla="*/ 3988 w 10000"/>
              <a:gd name="connsiteY4" fmla="*/ 9583 h 10000"/>
              <a:gd name="connsiteX5" fmla="*/ 3409 w 10000"/>
              <a:gd name="connsiteY5" fmla="*/ 9097 h 10000"/>
              <a:gd name="connsiteX6" fmla="*/ 2778 w 10000"/>
              <a:gd name="connsiteY6" fmla="*/ 8401 h 10000"/>
              <a:gd name="connsiteX7" fmla="*/ 0 w 10000"/>
              <a:gd name="connsiteY7" fmla="*/ 8189 h 10000"/>
              <a:gd name="connsiteX8" fmla="*/ 5560 w 10000"/>
              <a:gd name="connsiteY8" fmla="*/ 1173 h 10000"/>
              <a:gd name="connsiteX9" fmla="*/ 6248 w 10000"/>
              <a:gd name="connsiteY9" fmla="*/ 1137 h 1000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6667 w 10000"/>
              <a:gd name="connsiteY3" fmla="*/ 8401 h 10000"/>
              <a:gd name="connsiteX4" fmla="*/ 5000 w 10000"/>
              <a:gd name="connsiteY4" fmla="*/ 10000 h 10000"/>
              <a:gd name="connsiteX5" fmla="*/ 3988 w 10000"/>
              <a:gd name="connsiteY5" fmla="*/ 9583 h 10000"/>
              <a:gd name="connsiteX6" fmla="*/ 3409 w 10000"/>
              <a:gd name="connsiteY6" fmla="*/ 9097 h 10000"/>
              <a:gd name="connsiteX7" fmla="*/ 2778 w 10000"/>
              <a:gd name="connsiteY7" fmla="*/ 8401 h 10000"/>
              <a:gd name="connsiteX8" fmla="*/ 0 w 10000"/>
              <a:gd name="connsiteY8" fmla="*/ 8189 h 10000"/>
              <a:gd name="connsiteX9" fmla="*/ 5560 w 10000"/>
              <a:gd name="connsiteY9" fmla="*/ 1173 h 10000"/>
              <a:gd name="connsiteX10" fmla="*/ 6248 w 10000"/>
              <a:gd name="connsiteY10" fmla="*/ 113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0000">
                <a:moveTo>
                  <a:pt x="6248" y="1137"/>
                </a:moveTo>
                <a:cubicBezTo>
                  <a:pt x="7014" y="1893"/>
                  <a:pt x="9774" y="4895"/>
                  <a:pt x="10000" y="5838"/>
                </a:cubicBezTo>
                <a:cubicBezTo>
                  <a:pt x="9460" y="5859"/>
                  <a:pt x="7829" y="6532"/>
                  <a:pt x="7583" y="6782"/>
                </a:cubicBezTo>
                <a:cubicBezTo>
                  <a:pt x="6981" y="7171"/>
                  <a:pt x="7098" y="7865"/>
                  <a:pt x="6667" y="8401"/>
                </a:cubicBezTo>
                <a:cubicBezTo>
                  <a:pt x="6237" y="8937"/>
                  <a:pt x="5400" y="9765"/>
                  <a:pt x="5000" y="10000"/>
                </a:cubicBezTo>
                <a:cubicBezTo>
                  <a:pt x="4823" y="9819"/>
                  <a:pt x="4253" y="9715"/>
                  <a:pt x="3988" y="9583"/>
                </a:cubicBezTo>
                <a:cubicBezTo>
                  <a:pt x="3635" y="9236"/>
                  <a:pt x="3831" y="9395"/>
                  <a:pt x="3409" y="9097"/>
                </a:cubicBezTo>
                <a:cubicBezTo>
                  <a:pt x="2711" y="8605"/>
                  <a:pt x="3230" y="8616"/>
                  <a:pt x="2778" y="8401"/>
                </a:cubicBezTo>
                <a:cubicBezTo>
                  <a:pt x="2110" y="7715"/>
                  <a:pt x="1130" y="8209"/>
                  <a:pt x="0" y="8189"/>
                </a:cubicBezTo>
                <a:cubicBezTo>
                  <a:pt x="452" y="6969"/>
                  <a:pt x="4519" y="2343"/>
                  <a:pt x="5560" y="1173"/>
                </a:cubicBezTo>
                <a:cubicBezTo>
                  <a:pt x="6601" y="0"/>
                  <a:pt x="6110" y="1144"/>
                  <a:pt x="6248" y="1137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10995027" y="2865436"/>
            <a:ext cx="8255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 </a:t>
            </a:r>
            <a:r>
              <a:rPr lang="en-US">
                <a:sym typeface="Symbol" pitchFamily="18" charset="2"/>
              </a:rPr>
              <a:t> 3</a:t>
            </a: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10820402" y="2470148"/>
            <a:ext cx="8255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 </a:t>
            </a:r>
            <a:r>
              <a:rPr lang="en-US" dirty="0">
                <a:sym typeface="Symbol" pitchFamily="18" charset="2"/>
              </a:rPr>
              <a:t> 2</a:t>
            </a:r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10604502" y="2092324"/>
            <a:ext cx="8255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 </a:t>
            </a:r>
            <a:r>
              <a:rPr lang="en-US" dirty="0">
                <a:sym typeface="Symbol" pitchFamily="18" charset="2"/>
              </a:rPr>
              <a:t>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6" grpId="1" animBg="1"/>
      <p:bldP spid="27" grpId="0" animBg="1"/>
      <p:bldP spid="2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Reflex </a:t>
            </a:r>
            <a:r>
              <a:rPr lang="en-US" dirty="0" smtClean="0"/>
              <a:t>Agents</a:t>
            </a:r>
            <a:r>
              <a:rPr lang="zh-CN" altLang="en-US" dirty="0" smtClean="0"/>
              <a:t>反射代理</a:t>
            </a:r>
            <a:endParaRPr lang="en-US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57353"/>
            <a:ext cx="6421439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Reflex agents: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Choose action based on current percept (and maybe memory</a:t>
            </a:r>
            <a:r>
              <a:rPr lang="en-US" sz="2000" dirty="0" smtClean="0"/>
              <a:t>)</a:t>
            </a:r>
            <a:r>
              <a:rPr lang="zh-CN" altLang="en-US" sz="2000" dirty="0" smtClean="0"/>
              <a:t>基于当前感知选择行为</a:t>
            </a:r>
            <a:endParaRPr 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May have memory or a model of the world’s current </a:t>
            </a:r>
            <a:r>
              <a:rPr lang="en-US" sz="2000" dirty="0" smtClean="0"/>
              <a:t>state</a:t>
            </a:r>
            <a:r>
              <a:rPr lang="zh-CN" altLang="en-US" sz="2000" dirty="0" smtClean="0"/>
              <a:t>存储当前状态或对当前状态建模</a:t>
            </a:r>
            <a:endParaRPr 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Do not consider the future consequences of their </a:t>
            </a:r>
            <a:r>
              <a:rPr lang="en-US" sz="2000" dirty="0" smtClean="0"/>
              <a:t>actions</a:t>
            </a:r>
            <a:r>
              <a:rPr lang="zh-CN" altLang="en-US" sz="2000" dirty="0" smtClean="0"/>
              <a:t>不考虑将来结果</a:t>
            </a:r>
            <a:endParaRPr 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rgbClr val="FF0000"/>
                </a:solidFill>
              </a:rPr>
              <a:t>Consider how the world </a:t>
            </a:r>
            <a:r>
              <a:rPr lang="en-US" sz="2000" dirty="0" smtClean="0">
                <a:solidFill>
                  <a:srgbClr val="FF0000"/>
                </a:solidFill>
              </a:rPr>
              <a:t>IS </a:t>
            </a:r>
            <a:r>
              <a:rPr lang="zh-CN" altLang="en-US" sz="2000" dirty="0" smtClean="0">
                <a:solidFill>
                  <a:srgbClr val="FF0000"/>
                </a:solidFill>
              </a:rPr>
              <a:t>只考虑眼下</a:t>
            </a:r>
            <a:endParaRPr lang="en-US" sz="2000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400" i="1" dirty="0">
                <a:solidFill>
                  <a:srgbClr val="008000"/>
                </a:solidFill>
              </a:rPr>
              <a:t>Can a reflex agent be rational</a:t>
            </a:r>
            <a:r>
              <a:rPr lang="en-US" sz="2400" i="1" dirty="0" smtClean="0">
                <a:solidFill>
                  <a:srgbClr val="008000"/>
                </a:solidFill>
              </a:rPr>
              <a:t>?      </a:t>
            </a:r>
            <a:r>
              <a:rPr lang="zh-CN" altLang="en-US" sz="2400" i="1" dirty="0" smtClean="0">
                <a:solidFill>
                  <a:srgbClr val="008000"/>
                </a:solidFill>
              </a:rPr>
              <a:t>反射代理是理性的吗？</a:t>
            </a:r>
            <a:endParaRPr lang="en-US" sz="2400" i="1" dirty="0">
              <a:solidFill>
                <a:srgbClr val="008000"/>
              </a:solidFill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6926266" y="1804993"/>
          <a:ext cx="4579937" cy="160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" name="Photo Editor Photo" r:id="rId4" imgW="4580017" imgH="1607619" progId="MSPhotoEd.3">
                  <p:embed/>
                </p:oleObj>
              </mc:Choice>
              <mc:Fallback>
                <p:oleObj name="Photo Editor Photo" r:id="rId4" imgW="4580017" imgH="1607619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6266" y="1804993"/>
                        <a:ext cx="4579937" cy="160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6899273" y="4106865"/>
          <a:ext cx="4579939" cy="165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" name="Photo Editor Photo" r:id="rId6" imgW="4580017" imgH="1653333" progId="MSPhotoEd.3">
                  <p:embed/>
                </p:oleObj>
              </mc:Choice>
              <mc:Fallback>
                <p:oleObj name="Photo Editor Photo" r:id="rId6" imgW="4580017" imgH="1653333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9273" y="4106865"/>
                        <a:ext cx="4579939" cy="165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Box 7"/>
          <p:cNvSpPr txBox="1">
            <a:spLocks noChangeArrowheads="1"/>
          </p:cNvSpPr>
          <p:nvPr/>
        </p:nvSpPr>
        <p:spPr bwMode="auto">
          <a:xfrm>
            <a:off x="8991600" y="6183872"/>
            <a:ext cx="3059112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[Demo: reflex optimal (L2D1)]</a:t>
            </a:r>
          </a:p>
        </p:txBody>
      </p:sp>
      <p:pic>
        <p:nvPicPr>
          <p:cNvPr id="8" name="Picture 4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9582" y="1677717"/>
            <a:ext cx="5270922" cy="4128793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8991600" y="6488672"/>
            <a:ext cx="3200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[Demo: reflex optimal (L2D2)]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val 2"/>
          <p:cNvSpPr>
            <a:spLocks noChangeArrowheads="1"/>
          </p:cNvSpPr>
          <p:nvPr/>
        </p:nvSpPr>
        <p:spPr bwMode="auto">
          <a:xfrm>
            <a:off x="8472494" y="4114800"/>
            <a:ext cx="1912937" cy="1771651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Uniform Cost Issues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idx="1"/>
          </p:nvPr>
        </p:nvSpPr>
        <p:spPr>
          <a:xfrm>
            <a:off x="457203" y="1447801"/>
            <a:ext cx="7118353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Remember: UCS explores increasing cost </a:t>
            </a:r>
            <a:r>
              <a:rPr lang="en-US" sz="2800" dirty="0" smtClean="0"/>
              <a:t>contours </a:t>
            </a:r>
            <a:r>
              <a:rPr lang="en-US" altLang="zh-CN" sz="2800" dirty="0" smtClean="0"/>
              <a:t>UCS</a:t>
            </a:r>
            <a:r>
              <a:rPr lang="zh-CN" altLang="en-US" sz="2800" dirty="0" smtClean="0"/>
              <a:t>朝代价轮廓的径向探索</a:t>
            </a:r>
            <a:endParaRPr lang="en-US" sz="2800" dirty="0"/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The </a:t>
            </a:r>
            <a:r>
              <a:rPr lang="en-US" sz="2800" dirty="0" smtClean="0"/>
              <a:t>good</a:t>
            </a:r>
            <a:r>
              <a:rPr lang="zh-CN" altLang="en-US" sz="2800" dirty="0" smtClean="0"/>
              <a:t>优势</a:t>
            </a:r>
            <a:r>
              <a:rPr lang="en-US" sz="2800" dirty="0" smtClean="0"/>
              <a:t>: </a:t>
            </a:r>
            <a:r>
              <a:rPr lang="en-US" sz="2800" dirty="0"/>
              <a:t>UCS is complete and optimal</a:t>
            </a:r>
            <a:r>
              <a:rPr lang="en-US" sz="2800" dirty="0" smtClean="0"/>
              <a:t>! </a:t>
            </a:r>
            <a:r>
              <a:rPr lang="en-US" altLang="zh-CN" sz="2800" dirty="0" smtClean="0"/>
              <a:t>UCS</a:t>
            </a:r>
            <a:r>
              <a:rPr lang="zh-CN" altLang="en-US" sz="2800" dirty="0" smtClean="0"/>
              <a:t>是完备的、最优的</a:t>
            </a:r>
            <a:endParaRPr lang="en-US" sz="2400" dirty="0"/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The </a:t>
            </a:r>
            <a:r>
              <a:rPr lang="en-US" sz="2800" dirty="0" smtClean="0"/>
              <a:t>bad</a:t>
            </a:r>
            <a:r>
              <a:rPr lang="zh-CN" altLang="en-US" sz="2800" dirty="0" smtClean="0"/>
              <a:t>不足</a:t>
            </a:r>
            <a:r>
              <a:rPr lang="en-US" sz="2800" dirty="0" smtClean="0"/>
              <a:t>:</a:t>
            </a:r>
            <a:endParaRPr lang="en-US" sz="28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Explores options in every “direction</a:t>
            </a:r>
            <a:r>
              <a:rPr lang="en-US" sz="2400" dirty="0" smtClean="0"/>
              <a:t>”    </a:t>
            </a:r>
            <a:r>
              <a:rPr lang="zh-CN" altLang="en-US" sz="2400" dirty="0" smtClean="0"/>
              <a:t>“</a:t>
            </a:r>
            <a:r>
              <a:rPr lang="zh-CN" altLang="en-US" sz="2400" dirty="0"/>
              <a:t>东</a:t>
            </a:r>
            <a:r>
              <a:rPr lang="zh-CN" altLang="en-US" sz="2400" dirty="0" smtClean="0"/>
              <a:t>一下，西一下”</a:t>
            </a:r>
            <a:endParaRPr 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No information about goal </a:t>
            </a:r>
            <a:r>
              <a:rPr lang="en-US" sz="2400" dirty="0" smtClean="0"/>
              <a:t>location     </a:t>
            </a:r>
            <a:r>
              <a:rPr lang="zh-CN" altLang="en-US" sz="2400" dirty="0" smtClean="0"/>
              <a:t>缺乏目标位置信息</a:t>
            </a:r>
            <a:endParaRPr lang="en-US" sz="2400" dirty="0"/>
          </a:p>
          <a:p>
            <a:pPr lvl="1" eaLnBrk="1" hangingPunct="1"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dirty="0"/>
              <a:t>We’ll fix that soon!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9375780" y="4891091"/>
            <a:ext cx="163513" cy="15398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9113839" y="5006979"/>
            <a:ext cx="914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Start</a:t>
            </a:r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10302880" y="4913315"/>
            <a:ext cx="163513" cy="1539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10363200" y="5030791"/>
            <a:ext cx="914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Goal</a:t>
            </a:r>
          </a:p>
        </p:txBody>
      </p:sp>
      <p:sp>
        <p:nvSpPr>
          <p:cNvPr id="31765" name="Oval 21"/>
          <p:cNvSpPr>
            <a:spLocks noChangeArrowheads="1"/>
          </p:cNvSpPr>
          <p:nvPr/>
        </p:nvSpPr>
        <p:spPr bwMode="auto">
          <a:xfrm>
            <a:off x="9007479" y="4549779"/>
            <a:ext cx="869951" cy="869951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8243320" y="1371602"/>
            <a:ext cx="2577080" cy="2244724"/>
            <a:chOff x="8023224" y="1412876"/>
            <a:chExt cx="3101976" cy="2701926"/>
          </a:xfrm>
        </p:grpSpPr>
        <p:sp>
          <p:nvSpPr>
            <p:cNvPr id="31747" name="Freeform 3"/>
            <p:cNvSpPr>
              <a:spLocks/>
            </p:cNvSpPr>
            <p:nvPr/>
          </p:nvSpPr>
          <p:spPr bwMode="auto">
            <a:xfrm>
              <a:off x="8516935" y="1412876"/>
              <a:ext cx="1616075" cy="2381251"/>
            </a:xfrm>
            <a:custGeom>
              <a:avLst/>
              <a:gdLst>
                <a:gd name="T0" fmla="*/ 2147483647 w 1018"/>
                <a:gd name="T1" fmla="*/ 2147483647 h 1500"/>
                <a:gd name="T2" fmla="*/ 2147483647 w 1018"/>
                <a:gd name="T3" fmla="*/ 2147483647 h 1500"/>
                <a:gd name="T4" fmla="*/ 2147483647 w 1018"/>
                <a:gd name="T5" fmla="*/ 2147483647 h 1500"/>
                <a:gd name="T6" fmla="*/ 2147483647 w 1018"/>
                <a:gd name="T7" fmla="*/ 2147483647 h 1500"/>
                <a:gd name="T8" fmla="*/ 2147483647 w 1018"/>
                <a:gd name="T9" fmla="*/ 2147483647 h 1500"/>
                <a:gd name="T10" fmla="*/ 2147483647 w 1018"/>
                <a:gd name="T11" fmla="*/ 2147483647 h 1500"/>
                <a:gd name="T12" fmla="*/ 2147483647 w 1018"/>
                <a:gd name="T13" fmla="*/ 2147483647 h 1500"/>
                <a:gd name="T14" fmla="*/ 2147483647 w 1018"/>
                <a:gd name="T15" fmla="*/ 2147483647 h 1500"/>
                <a:gd name="T16" fmla="*/ 2147483647 w 1018"/>
                <a:gd name="T17" fmla="*/ 2147483647 h 1500"/>
                <a:gd name="T18" fmla="*/ 0 w 1018"/>
                <a:gd name="T19" fmla="*/ 2147483647 h 1500"/>
                <a:gd name="T20" fmla="*/ 2147483647 w 1018"/>
                <a:gd name="T21" fmla="*/ 2147483647 h 1500"/>
                <a:gd name="T22" fmla="*/ 2147483647 w 1018"/>
                <a:gd name="T23" fmla="*/ 2147483647 h 15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18"/>
                <a:gd name="T37" fmla="*/ 0 h 1500"/>
                <a:gd name="T38" fmla="*/ 1018 w 1018"/>
                <a:gd name="T39" fmla="*/ 1500 h 15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18" h="1500">
                  <a:moveTo>
                    <a:pt x="636" y="164"/>
                  </a:moveTo>
                  <a:cubicBezTo>
                    <a:pt x="714" y="273"/>
                    <a:pt x="995" y="706"/>
                    <a:pt x="1018" y="842"/>
                  </a:cubicBezTo>
                  <a:cubicBezTo>
                    <a:pt x="963" y="845"/>
                    <a:pt x="797" y="942"/>
                    <a:pt x="772" y="978"/>
                  </a:cubicBezTo>
                  <a:cubicBezTo>
                    <a:pt x="771" y="1024"/>
                    <a:pt x="817" y="1372"/>
                    <a:pt x="691" y="1446"/>
                  </a:cubicBezTo>
                  <a:cubicBezTo>
                    <a:pt x="662" y="1493"/>
                    <a:pt x="626" y="1495"/>
                    <a:pt x="573" y="1500"/>
                  </a:cubicBezTo>
                  <a:cubicBezTo>
                    <a:pt x="531" y="1490"/>
                    <a:pt x="524" y="1490"/>
                    <a:pt x="492" y="1468"/>
                  </a:cubicBezTo>
                  <a:cubicBezTo>
                    <a:pt x="474" y="1442"/>
                    <a:pt x="433" y="1401"/>
                    <a:pt x="406" y="1382"/>
                  </a:cubicBezTo>
                  <a:cubicBezTo>
                    <a:pt x="370" y="1332"/>
                    <a:pt x="390" y="1355"/>
                    <a:pt x="347" y="1312"/>
                  </a:cubicBezTo>
                  <a:cubicBezTo>
                    <a:pt x="276" y="1241"/>
                    <a:pt x="350" y="1294"/>
                    <a:pt x="304" y="1263"/>
                  </a:cubicBezTo>
                  <a:cubicBezTo>
                    <a:pt x="236" y="1164"/>
                    <a:pt x="115" y="1184"/>
                    <a:pt x="0" y="1181"/>
                  </a:cubicBezTo>
                  <a:cubicBezTo>
                    <a:pt x="46" y="1005"/>
                    <a:pt x="460" y="338"/>
                    <a:pt x="566" y="169"/>
                  </a:cubicBezTo>
                  <a:cubicBezTo>
                    <a:pt x="672" y="0"/>
                    <a:pt x="622" y="165"/>
                    <a:pt x="636" y="164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54" name="Freeform 10"/>
            <p:cNvSpPr>
              <a:spLocks/>
            </p:cNvSpPr>
            <p:nvPr/>
          </p:nvSpPr>
          <p:spPr bwMode="auto">
            <a:xfrm>
              <a:off x="8023224" y="1560515"/>
              <a:ext cx="2927351" cy="2554287"/>
            </a:xfrm>
            <a:custGeom>
              <a:avLst/>
              <a:gdLst>
                <a:gd name="T0" fmla="*/ 0 w 1844"/>
                <a:gd name="T1" fmla="*/ 2147483647 h 1609"/>
                <a:gd name="T2" fmla="*/ 2147483647 w 1844"/>
                <a:gd name="T3" fmla="*/ 2147483647 h 1609"/>
                <a:gd name="T4" fmla="*/ 2147483647 w 1844"/>
                <a:gd name="T5" fmla="*/ 0 h 1609"/>
                <a:gd name="T6" fmla="*/ 0 w 1844"/>
                <a:gd name="T7" fmla="*/ 2147483647 h 16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4"/>
                <a:gd name="T13" fmla="*/ 0 h 1609"/>
                <a:gd name="T14" fmla="*/ 1844 w 1844"/>
                <a:gd name="T15" fmla="*/ 1609 h 16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4" h="1609">
                  <a:moveTo>
                    <a:pt x="0" y="1609"/>
                  </a:moveTo>
                  <a:lnTo>
                    <a:pt x="1844" y="1609"/>
                  </a:lnTo>
                  <a:lnTo>
                    <a:pt x="915" y="0"/>
                  </a:lnTo>
                  <a:lnTo>
                    <a:pt x="0" y="160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55" name="Oval 11"/>
            <p:cNvSpPr>
              <a:spLocks noChangeArrowheads="1"/>
            </p:cNvSpPr>
            <p:nvPr/>
          </p:nvSpPr>
          <p:spPr bwMode="auto">
            <a:xfrm>
              <a:off x="9145585" y="1916113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56" name="Oval 12"/>
            <p:cNvSpPr>
              <a:spLocks noChangeArrowheads="1"/>
            </p:cNvSpPr>
            <p:nvPr/>
          </p:nvSpPr>
          <p:spPr bwMode="auto">
            <a:xfrm>
              <a:off x="9621837" y="1906589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57" name="Text Box 13"/>
            <p:cNvSpPr txBox="1">
              <a:spLocks noChangeArrowheads="1"/>
            </p:cNvSpPr>
            <p:nvPr/>
          </p:nvSpPr>
          <p:spPr bwMode="auto">
            <a:xfrm>
              <a:off x="9275761" y="1766891"/>
              <a:ext cx="274639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…</a:t>
              </a:r>
            </a:p>
          </p:txBody>
        </p:sp>
        <p:sp>
          <p:nvSpPr>
            <p:cNvPr id="31758" name="Oval 14"/>
            <p:cNvSpPr>
              <a:spLocks noChangeArrowheads="1"/>
            </p:cNvSpPr>
            <p:nvPr/>
          </p:nvSpPr>
          <p:spPr bwMode="auto">
            <a:xfrm>
              <a:off x="9869485" y="2955927"/>
              <a:ext cx="179388" cy="179388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59" name="Oval 15"/>
            <p:cNvSpPr>
              <a:spLocks noChangeArrowheads="1"/>
            </p:cNvSpPr>
            <p:nvPr/>
          </p:nvSpPr>
          <p:spPr bwMode="auto">
            <a:xfrm>
              <a:off x="9390061" y="3511550"/>
              <a:ext cx="179388" cy="179388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62" name="Oval 18"/>
            <p:cNvSpPr>
              <a:spLocks noChangeArrowheads="1"/>
            </p:cNvSpPr>
            <p:nvPr/>
          </p:nvSpPr>
          <p:spPr bwMode="auto">
            <a:xfrm>
              <a:off x="9377361" y="1490665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63" name="Freeform 19"/>
            <p:cNvSpPr>
              <a:spLocks/>
            </p:cNvSpPr>
            <p:nvPr/>
          </p:nvSpPr>
          <p:spPr bwMode="auto">
            <a:xfrm>
              <a:off x="8805861" y="2395539"/>
              <a:ext cx="1181100" cy="557212"/>
            </a:xfrm>
            <a:custGeom>
              <a:avLst/>
              <a:gdLst>
                <a:gd name="T0" fmla="*/ 2147483647 w 744"/>
                <a:gd name="T1" fmla="*/ 0 h 351"/>
                <a:gd name="T2" fmla="*/ 2147483647 w 744"/>
                <a:gd name="T3" fmla="*/ 2147483647 h 351"/>
                <a:gd name="T4" fmla="*/ 2147483647 w 744"/>
                <a:gd name="T5" fmla="*/ 2147483647 h 351"/>
                <a:gd name="T6" fmla="*/ 2147483647 w 744"/>
                <a:gd name="T7" fmla="*/ 2147483647 h 351"/>
                <a:gd name="T8" fmla="*/ 0 w 744"/>
                <a:gd name="T9" fmla="*/ 2147483647 h 3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4"/>
                <a:gd name="T16" fmla="*/ 0 h 351"/>
                <a:gd name="T17" fmla="*/ 744 w 744"/>
                <a:gd name="T18" fmla="*/ 351 h 3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4" h="351">
                  <a:moveTo>
                    <a:pt x="744" y="0"/>
                  </a:moveTo>
                  <a:cubicBezTo>
                    <a:pt x="672" y="25"/>
                    <a:pt x="600" y="51"/>
                    <a:pt x="547" y="105"/>
                  </a:cubicBezTo>
                  <a:cubicBezTo>
                    <a:pt x="494" y="159"/>
                    <a:pt x="485" y="295"/>
                    <a:pt x="428" y="323"/>
                  </a:cubicBezTo>
                  <a:cubicBezTo>
                    <a:pt x="371" y="351"/>
                    <a:pt x="274" y="293"/>
                    <a:pt x="203" y="274"/>
                  </a:cubicBezTo>
                  <a:cubicBezTo>
                    <a:pt x="132" y="255"/>
                    <a:pt x="66" y="233"/>
                    <a:pt x="0" y="21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64" name="Freeform 20"/>
            <p:cNvSpPr>
              <a:spLocks/>
            </p:cNvSpPr>
            <p:nvPr/>
          </p:nvSpPr>
          <p:spPr bwMode="auto">
            <a:xfrm>
              <a:off x="9061449" y="2127251"/>
              <a:ext cx="747712" cy="293688"/>
            </a:xfrm>
            <a:custGeom>
              <a:avLst/>
              <a:gdLst>
                <a:gd name="T0" fmla="*/ 2147483647 w 471"/>
                <a:gd name="T1" fmla="*/ 0 h 185"/>
                <a:gd name="T2" fmla="*/ 2147483647 w 471"/>
                <a:gd name="T3" fmla="*/ 2147483647 h 185"/>
                <a:gd name="T4" fmla="*/ 0 w 471"/>
                <a:gd name="T5" fmla="*/ 2147483647 h 185"/>
                <a:gd name="T6" fmla="*/ 0 60000 65536"/>
                <a:gd name="T7" fmla="*/ 0 60000 65536"/>
                <a:gd name="T8" fmla="*/ 0 60000 65536"/>
                <a:gd name="T9" fmla="*/ 0 w 471"/>
                <a:gd name="T10" fmla="*/ 0 h 185"/>
                <a:gd name="T11" fmla="*/ 471 w 471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1" h="185">
                  <a:moveTo>
                    <a:pt x="471" y="0"/>
                  </a:moveTo>
                  <a:cubicBezTo>
                    <a:pt x="394" y="76"/>
                    <a:pt x="317" y="153"/>
                    <a:pt x="239" y="169"/>
                  </a:cubicBezTo>
                  <a:cubicBezTo>
                    <a:pt x="161" y="185"/>
                    <a:pt x="80" y="142"/>
                    <a:pt x="0" y="9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66" name="Text Box 22"/>
            <p:cNvSpPr txBox="1">
              <a:spLocks noChangeArrowheads="1"/>
            </p:cNvSpPr>
            <p:nvPr/>
          </p:nvSpPr>
          <p:spPr bwMode="auto">
            <a:xfrm>
              <a:off x="10299700" y="2495551"/>
              <a:ext cx="825500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 </a:t>
              </a:r>
              <a:r>
                <a:rPr lang="en-US">
                  <a:sym typeface="Symbol" pitchFamily="18" charset="2"/>
                </a:rPr>
                <a:t> 3</a:t>
              </a:r>
            </a:p>
          </p:txBody>
        </p:sp>
        <p:sp>
          <p:nvSpPr>
            <p:cNvPr id="31767" name="Text Box 23"/>
            <p:cNvSpPr txBox="1">
              <a:spLocks noChangeArrowheads="1"/>
            </p:cNvSpPr>
            <p:nvPr/>
          </p:nvSpPr>
          <p:spPr bwMode="auto">
            <a:xfrm>
              <a:off x="10172700" y="2100263"/>
              <a:ext cx="825500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 </a:t>
              </a:r>
              <a:r>
                <a:rPr lang="en-US">
                  <a:sym typeface="Symbol" pitchFamily="18" charset="2"/>
                </a:rPr>
                <a:t> 2</a:t>
              </a:r>
            </a:p>
          </p:txBody>
        </p:sp>
        <p:sp>
          <p:nvSpPr>
            <p:cNvPr id="31768" name="Text Box 24"/>
            <p:cNvSpPr txBox="1">
              <a:spLocks noChangeArrowheads="1"/>
            </p:cNvSpPr>
            <p:nvPr/>
          </p:nvSpPr>
          <p:spPr bwMode="auto">
            <a:xfrm>
              <a:off x="9972673" y="1722440"/>
              <a:ext cx="825500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 </a:t>
              </a:r>
              <a:r>
                <a:rPr lang="en-US">
                  <a:sym typeface="Symbol" pitchFamily="18" charset="2"/>
                </a:rPr>
                <a:t> 1</a:t>
              </a:r>
            </a:p>
          </p:txBody>
        </p:sp>
      </p:grpSp>
      <p:sp>
        <p:nvSpPr>
          <p:cNvPr id="31769" name="TextBox 26"/>
          <p:cNvSpPr txBox="1">
            <a:spLocks noChangeArrowheads="1"/>
          </p:cNvSpPr>
          <p:nvPr/>
        </p:nvSpPr>
        <p:spPr bwMode="auto">
          <a:xfrm>
            <a:off x="8467725" y="5943600"/>
            <a:ext cx="3724275" cy="923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[Demo: empty grid UCS (L2D5)]</a:t>
            </a:r>
          </a:p>
          <a:p>
            <a:r>
              <a:rPr lang="en-US" dirty="0">
                <a:solidFill>
                  <a:srgbClr val="C00000"/>
                </a:solidFill>
              </a:rPr>
              <a:t>[Demo: maze with deep/shallow water DFS/BFS/UCS (L2D7)]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50" grpId="0" animBg="1"/>
      <p:bldP spid="31751" grpId="0"/>
      <p:bldP spid="31752" grpId="0" animBg="1"/>
      <p:bldP spid="31753" grpId="0"/>
      <p:bldP spid="3176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of Demo Empty UCS</a:t>
            </a:r>
          </a:p>
        </p:txBody>
      </p:sp>
      <p:pic>
        <p:nvPicPr>
          <p:cNvPr id="3" name="Empty-UC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20286" y="1143001"/>
            <a:ext cx="6351429" cy="532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2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Video of Demo Maze with Deep/Shallow Water --- DFS, BFS, or UCS? (part 1)</a:t>
            </a:r>
          </a:p>
        </p:txBody>
      </p:sp>
      <p:pic>
        <p:nvPicPr>
          <p:cNvPr id="3" name="MazeShallowDeep-BF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93857" y="1151450"/>
            <a:ext cx="7204286" cy="532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4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Video of Demo Maze with Deep/Shallow Water --- DFS, BFS, or UCS? (part 2)</a:t>
            </a:r>
          </a:p>
        </p:txBody>
      </p:sp>
      <p:pic>
        <p:nvPicPr>
          <p:cNvPr id="2" name="MazeShallowDeep-UC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88143" y="1143001"/>
            <a:ext cx="7215715" cy="53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4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Video of Demo Maze with Deep/Shallow Water --- DFS, BFS, or UCS? (part 3)</a:t>
            </a:r>
          </a:p>
        </p:txBody>
      </p:sp>
      <p:pic>
        <p:nvPicPr>
          <p:cNvPr id="2" name="MazeShallowDeep-DF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88142" y="1143001"/>
            <a:ext cx="7215716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4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1250" y="1532614"/>
            <a:ext cx="6552150" cy="4554771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and </a:t>
            </a:r>
            <a:r>
              <a:rPr lang="en-US" dirty="0" smtClean="0"/>
              <a:t>Models</a:t>
            </a:r>
            <a:r>
              <a:rPr lang="zh-CN" altLang="en-US" dirty="0" smtClean="0"/>
              <a:t>搜索与模型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219200"/>
            <a:ext cx="5562600" cy="4729164"/>
          </a:xfrm>
        </p:spPr>
        <p:txBody>
          <a:bodyPr/>
          <a:lstStyle/>
          <a:p>
            <a:r>
              <a:rPr lang="en-US" dirty="0"/>
              <a:t>Search operates over models of the </a:t>
            </a:r>
            <a:r>
              <a:rPr lang="en-US" dirty="0" smtClean="0"/>
              <a:t>world</a:t>
            </a:r>
            <a:r>
              <a:rPr lang="zh-CN" altLang="en-US" dirty="0" smtClean="0"/>
              <a:t>搜索是基于实际场景的模型</a:t>
            </a:r>
            <a:endParaRPr lang="en-US" dirty="0"/>
          </a:p>
          <a:p>
            <a:pPr lvl="1"/>
            <a:r>
              <a:rPr lang="en-US" dirty="0"/>
              <a:t>The agent doesn’t actually try all the plans out in the real world</a:t>
            </a:r>
            <a:r>
              <a:rPr lang="en-US" dirty="0" smtClean="0"/>
              <a:t>!</a:t>
            </a:r>
            <a:r>
              <a:rPr lang="zh-CN" altLang="en-US" dirty="0" smtClean="0"/>
              <a:t>代理不会在真实场景中试所有规划</a:t>
            </a:r>
            <a:endParaRPr lang="en-US" dirty="0"/>
          </a:p>
          <a:p>
            <a:pPr lvl="1"/>
            <a:r>
              <a:rPr lang="en-US" dirty="0"/>
              <a:t>Planning is all “in simulation</a:t>
            </a:r>
            <a:r>
              <a:rPr lang="en-US" dirty="0" smtClean="0"/>
              <a:t>”</a:t>
            </a:r>
            <a:r>
              <a:rPr lang="zh-CN" altLang="en-US" dirty="0" smtClean="0"/>
              <a:t>规划实际是仿真</a:t>
            </a:r>
            <a:endParaRPr lang="en-US" dirty="0"/>
          </a:p>
          <a:p>
            <a:pPr lvl="1"/>
            <a:r>
              <a:rPr lang="en-US" dirty="0"/>
              <a:t>Your search is only as good as your models</a:t>
            </a:r>
            <a:r>
              <a:rPr lang="en-US" dirty="0" smtClean="0"/>
              <a:t>…    </a:t>
            </a:r>
            <a:r>
              <a:rPr lang="zh-CN" altLang="en-US" dirty="0" smtClean="0"/>
              <a:t>搜索性能取决于模型设计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课后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阅读教材</a:t>
            </a:r>
            <a:r>
              <a:rPr lang="en-US" altLang="zh-CN" dirty="0" smtClean="0"/>
              <a:t>3.1-3.4</a:t>
            </a:r>
          </a:p>
          <a:p>
            <a:r>
              <a:rPr lang="zh-CN" altLang="en-US" dirty="0" smtClean="0"/>
              <a:t>项目</a:t>
            </a:r>
            <a:r>
              <a:rPr lang="en-US" altLang="zh-CN" dirty="0" smtClean="0"/>
              <a:t>1</a:t>
            </a:r>
            <a:r>
              <a:rPr lang="zh-CN" altLang="en-US" dirty="0" smtClean="0"/>
              <a:t>：传教士与野人问题（</a:t>
            </a:r>
            <a:r>
              <a:rPr lang="en-US" altLang="zh-CN" dirty="0" smtClean="0"/>
              <a:t>3</a:t>
            </a:r>
            <a:r>
              <a:rPr lang="zh-CN" altLang="en-US" dirty="0" smtClean="0"/>
              <a:t>月</a:t>
            </a:r>
            <a:r>
              <a:rPr lang="en-US" altLang="zh-CN" dirty="0" smtClean="0"/>
              <a:t>27</a:t>
            </a:r>
            <a:r>
              <a:rPr lang="zh-CN" altLang="en-US" dirty="0" smtClean="0"/>
              <a:t>号晚上</a:t>
            </a:r>
            <a:r>
              <a:rPr lang="en-US" altLang="zh-CN" dirty="0" smtClean="0"/>
              <a:t>12</a:t>
            </a:r>
            <a:r>
              <a:rPr lang="zh-CN" altLang="en-US" dirty="0" smtClean="0"/>
              <a:t>点之前将项目报告、代码发到</a:t>
            </a:r>
            <a:r>
              <a:rPr lang="en-US" altLang="zh-CN" dirty="0" smtClean="0"/>
              <a:t>jwangdr@aliyun.com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3039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of Demo Reflex Optimal</a:t>
            </a:r>
          </a:p>
        </p:txBody>
      </p:sp>
      <p:pic>
        <p:nvPicPr>
          <p:cNvPr id="5" name="Lecture2-demo1-v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0" y="1219200"/>
            <a:ext cx="982726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6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of Demo Reflex Odd </a:t>
            </a:r>
          </a:p>
        </p:txBody>
      </p:sp>
      <p:pic>
        <p:nvPicPr>
          <p:cNvPr id="5" name="Lecture2-demo2-v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5400" y="1143000"/>
            <a:ext cx="9677400" cy="547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99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Planning </a:t>
            </a:r>
            <a:r>
              <a:rPr lang="en-US" dirty="0" smtClean="0"/>
              <a:t>Agents</a:t>
            </a:r>
            <a:r>
              <a:rPr lang="zh-CN" altLang="en-US" dirty="0" smtClean="0"/>
              <a:t>规划代理</a:t>
            </a:r>
            <a:endParaRPr lang="en-US" dirty="0"/>
          </a:p>
        </p:txBody>
      </p:sp>
      <p:sp>
        <p:nvSpPr>
          <p:cNvPr id="205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76400"/>
            <a:ext cx="6518276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Planning agents: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Ask “what if</a:t>
            </a:r>
            <a:r>
              <a:rPr lang="en-US" sz="2000" dirty="0" smtClean="0"/>
              <a:t>”</a:t>
            </a:r>
            <a:r>
              <a:rPr lang="zh-CN" altLang="en-US" sz="2000" dirty="0" smtClean="0"/>
              <a:t>问“如果</a:t>
            </a:r>
            <a:r>
              <a:rPr lang="en-US" altLang="zh-CN" sz="2000" dirty="0" smtClean="0"/>
              <a:t>..</a:t>
            </a:r>
            <a:r>
              <a:rPr lang="zh-CN" altLang="en-US" sz="2000" dirty="0" smtClean="0"/>
              <a:t>就</a:t>
            </a:r>
            <a:r>
              <a:rPr lang="en-US" altLang="zh-CN" sz="2000" dirty="0" smtClean="0"/>
              <a:t>..</a:t>
            </a:r>
            <a:r>
              <a:rPr lang="zh-CN" altLang="en-US" sz="2000" dirty="0" smtClean="0"/>
              <a:t>”的问题</a:t>
            </a:r>
            <a:endParaRPr 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Decisions based on (hypothesized) consequences of </a:t>
            </a:r>
            <a:r>
              <a:rPr lang="en-US" sz="2000" dirty="0" smtClean="0"/>
              <a:t>actions</a:t>
            </a:r>
            <a:r>
              <a:rPr lang="zh-CN" altLang="en-US" sz="2000" dirty="0" smtClean="0"/>
              <a:t>决策基于假定行为结果</a:t>
            </a:r>
            <a:endParaRPr 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Must have a model of how the world evolves in response to </a:t>
            </a:r>
            <a:r>
              <a:rPr lang="en-US" sz="2000" dirty="0" smtClean="0"/>
              <a:t>actions </a:t>
            </a:r>
            <a:r>
              <a:rPr lang="zh-CN" altLang="en-US" sz="2000" dirty="0" smtClean="0"/>
              <a:t>需要建立环境演化模型</a:t>
            </a:r>
            <a:endParaRPr 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Must formulate a goal (test</a:t>
            </a:r>
            <a:r>
              <a:rPr lang="en-US" sz="2000" dirty="0" smtClean="0"/>
              <a:t>)</a:t>
            </a:r>
            <a:r>
              <a:rPr lang="zh-CN" altLang="en-US" sz="2000" dirty="0" smtClean="0"/>
              <a:t>需要给出目标</a:t>
            </a:r>
            <a:endParaRPr 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rgbClr val="FF0000"/>
                </a:solidFill>
              </a:rPr>
              <a:t>Consider how the world WOULD </a:t>
            </a:r>
            <a:r>
              <a:rPr lang="en-US" sz="2000" dirty="0" smtClean="0">
                <a:solidFill>
                  <a:srgbClr val="FF0000"/>
                </a:solidFill>
              </a:rPr>
              <a:t>BE </a:t>
            </a:r>
            <a:endParaRPr lang="en-US" sz="2000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smtClean="0"/>
              <a:t>Optimal</a:t>
            </a:r>
            <a:r>
              <a:rPr lang="zh-CN" altLang="en-US" sz="2400" dirty="0" smtClean="0"/>
              <a:t>最好</a:t>
            </a:r>
            <a:r>
              <a:rPr lang="en-US" sz="2400" dirty="0" smtClean="0"/>
              <a:t> </a:t>
            </a:r>
            <a:r>
              <a:rPr lang="en-US" sz="2400" dirty="0"/>
              <a:t>vs. complete </a:t>
            </a:r>
            <a:r>
              <a:rPr lang="en-US" sz="2400" dirty="0" smtClean="0"/>
              <a:t>planning</a:t>
            </a:r>
            <a:r>
              <a:rPr lang="zh-CN" altLang="en-US" sz="2400" dirty="0" smtClean="0"/>
              <a:t>可行</a:t>
            </a:r>
            <a:endParaRPr lang="en-US" sz="2400" dirty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Planning</a:t>
            </a:r>
            <a:r>
              <a:rPr lang="zh-CN" altLang="en-US" sz="2400" dirty="0" smtClean="0"/>
              <a:t>规划</a:t>
            </a:r>
            <a:r>
              <a:rPr lang="en-US" sz="2400" dirty="0" smtClean="0"/>
              <a:t> </a:t>
            </a:r>
            <a:r>
              <a:rPr lang="en-US" sz="2400" dirty="0"/>
              <a:t>vs. </a:t>
            </a:r>
            <a:r>
              <a:rPr lang="en-US" sz="2400" dirty="0" err="1" smtClean="0"/>
              <a:t>replanning</a:t>
            </a:r>
            <a:r>
              <a:rPr lang="zh-CN" altLang="en-US" sz="2400" dirty="0" smtClean="0"/>
              <a:t>再规划</a:t>
            </a:r>
            <a:endParaRPr lang="en-US" sz="2000" dirty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6899276" y="4135444"/>
          <a:ext cx="4595813" cy="162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6" name="Photo Editor Photo" r:id="rId4" imgW="4595258" imgH="1623201" progId="MSPhotoEd.3">
                  <p:embed/>
                </p:oleObj>
              </mc:Choice>
              <mc:Fallback>
                <p:oleObj name="Photo Editor Photo" r:id="rId4" imgW="4595258" imgH="1623201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9276" y="4135444"/>
                        <a:ext cx="4595813" cy="162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6926266" y="1797049"/>
          <a:ext cx="4579937" cy="1608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7" name="Photo Editor Photo" r:id="rId6" imgW="4580017" imgH="1607619" progId="MSPhotoEd.3">
                  <p:embed/>
                </p:oleObj>
              </mc:Choice>
              <mc:Fallback>
                <p:oleObj name="Photo Editor Photo" r:id="rId6" imgW="4580017" imgH="1607619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6266" y="1797049"/>
                        <a:ext cx="4579937" cy="16081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9144000" y="6172200"/>
            <a:ext cx="2819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[Demo: re-planning (L2D3)]</a:t>
            </a:r>
          </a:p>
        </p:txBody>
      </p:sp>
      <p:pic>
        <p:nvPicPr>
          <p:cNvPr id="7" name="Picture 2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9043" y="1747400"/>
            <a:ext cx="5262855" cy="4119999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144000" y="6488672"/>
            <a:ext cx="2819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[Demo: mastermind (L2D4)]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of Demo </a:t>
            </a:r>
            <a:r>
              <a:rPr lang="en-US" dirty="0" err="1"/>
              <a:t>Replanning</a:t>
            </a:r>
            <a:endParaRPr lang="en-US" dirty="0"/>
          </a:p>
        </p:txBody>
      </p:sp>
      <p:pic>
        <p:nvPicPr>
          <p:cNvPr id="3" name="Lecture2-demo3-plan-fast-v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0444" y="948366"/>
            <a:ext cx="10171113" cy="575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0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infty  template TPT1  env TPENV1  fore 0  back 16777215  eqnno 1"/>
  <p:tag name="FILENAME" val="TP_tmp"/>
  <p:tag name="ORIGWIDTH" val="10"/>
  <p:tag name="PICTUREFILESIZE" val="10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infty  template TPT1  env TPENV1  fore 0  back 16777215  eqnno 1"/>
  <p:tag name="FILENAME" val="TP_tmp"/>
  <p:tag name="ORIGWIDTH" val="10"/>
  <p:tag name="PICTUREFILESIZE" val="10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infty  template TPT1  env TPENV1  fore 0  back 16777215  eqnno 1"/>
  <p:tag name="FILENAME" val="TP_tmp"/>
  <p:tag name="ORIGWIDTH" val="10"/>
  <p:tag name="PICTUREFILESIZE" val="1058"/>
</p:tagLst>
</file>

<file path=ppt/theme/theme1.xml><?xml version="1.0" encoding="utf-8"?>
<a:theme xmlns:a="http://schemas.openxmlformats.org/drawingml/2006/main" name="188_anca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188_anca.thmx</Template>
  <TotalTime>44228</TotalTime>
  <Words>3944</Words>
  <Application>Microsoft Office PowerPoint</Application>
  <PresentationFormat>宽屏</PresentationFormat>
  <Paragraphs>838</Paragraphs>
  <Slides>56</Slides>
  <Notes>51</Notes>
  <HiddenSlides>1</HiddenSlides>
  <MMClips>10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56</vt:i4>
      </vt:variant>
    </vt:vector>
  </HeadingPairs>
  <TitlesOfParts>
    <vt:vector size="65" baseType="lpstr">
      <vt:lpstr>Palatino</vt:lpstr>
      <vt:lpstr>Arial</vt:lpstr>
      <vt:lpstr>Calibri</vt:lpstr>
      <vt:lpstr>Courier New</vt:lpstr>
      <vt:lpstr>Symbol</vt:lpstr>
      <vt:lpstr>Times New Roman</vt:lpstr>
      <vt:lpstr>Wingdings</vt:lpstr>
      <vt:lpstr>188_anca</vt:lpstr>
      <vt:lpstr>Photo Editor Photo</vt:lpstr>
      <vt:lpstr>人工智能导论 Introduction To Artificial Intelligence </vt:lpstr>
      <vt:lpstr>Recap:Agent  内容回顾</vt:lpstr>
      <vt:lpstr>Today</vt:lpstr>
      <vt:lpstr>Agents that Plan</vt:lpstr>
      <vt:lpstr>Reflex Agents反射代理</vt:lpstr>
      <vt:lpstr>Video of Demo Reflex Optimal</vt:lpstr>
      <vt:lpstr>Video of Demo Reflex Odd </vt:lpstr>
      <vt:lpstr>Planning Agents规划代理</vt:lpstr>
      <vt:lpstr>Video of Demo Replanning</vt:lpstr>
      <vt:lpstr>Video of Demo Mastermind 巧妙计划</vt:lpstr>
      <vt:lpstr>Search Problems搜索问题</vt:lpstr>
      <vt:lpstr>Search Problems</vt:lpstr>
      <vt:lpstr>Search Problems Are Models</vt:lpstr>
      <vt:lpstr>Example: Traveling in Romania罗马尼亚旅行</vt:lpstr>
      <vt:lpstr>What’s in a State Space?状态空间包括什么</vt:lpstr>
      <vt:lpstr>State Space Sizes状态空间大小?</vt:lpstr>
      <vt:lpstr>Case: Safe Passage安全通过问题</vt:lpstr>
      <vt:lpstr>State Space Graphs and Search Trees       状态空间与搜索树</vt:lpstr>
      <vt:lpstr>State Space Graphs状态空间图</vt:lpstr>
      <vt:lpstr>State Space Graphs状态空间图</vt:lpstr>
      <vt:lpstr>Search Trees搜索树</vt:lpstr>
      <vt:lpstr>State Space Graphs vs. Search Trees</vt:lpstr>
      <vt:lpstr>State Space Graphs vs. Search Trees</vt:lpstr>
      <vt:lpstr>State Space Graphs vs. Search Trees</vt:lpstr>
      <vt:lpstr>State Space Graphs vs. Search Trees</vt:lpstr>
      <vt:lpstr>Tree Search</vt:lpstr>
      <vt:lpstr>Search Example: Romania案例分析</vt:lpstr>
      <vt:lpstr>Searching with a Search Tree利用搜索树搜索</vt:lpstr>
      <vt:lpstr>General Tree Search搜索树基本流程</vt:lpstr>
      <vt:lpstr>Example: Tree Search</vt:lpstr>
      <vt:lpstr>Example: Tree Search</vt:lpstr>
      <vt:lpstr>Depth-First Search深度优先搜索</vt:lpstr>
      <vt:lpstr>Depth-First Search深度优先搜索</vt:lpstr>
      <vt:lpstr>Search Algorithm Properties搜索算法属性</vt:lpstr>
      <vt:lpstr>Depth-First Search (DFS) Properties</vt:lpstr>
      <vt:lpstr>Recap: last Class 回顾</vt:lpstr>
      <vt:lpstr>Depth-First Search (DFS) Properties</vt:lpstr>
      <vt:lpstr>Next: Breadth-First Search宽度优先搜索</vt:lpstr>
      <vt:lpstr>Breadth-First Search宽度优先搜索</vt:lpstr>
      <vt:lpstr>Breadth-First Search (BFS) Properties</vt:lpstr>
      <vt:lpstr>Quiz: DFS vs BFS</vt:lpstr>
      <vt:lpstr>DFS vs BFS</vt:lpstr>
      <vt:lpstr>Video of Demo Maze Water DFS/BFS (part 1)</vt:lpstr>
      <vt:lpstr>Video of Demo Maze Water DFS/BFS (part 2)</vt:lpstr>
      <vt:lpstr>Iterative Deepening迭代加深</vt:lpstr>
      <vt:lpstr>Cost-Sensitive Search代价敏感搜索</vt:lpstr>
      <vt:lpstr>Uniform Cost Search一致代价搜索</vt:lpstr>
      <vt:lpstr>Uniform Cost Search一致代价搜索</vt:lpstr>
      <vt:lpstr>Uniform Cost Search (UCS) Properties</vt:lpstr>
      <vt:lpstr>Uniform Cost Issues</vt:lpstr>
      <vt:lpstr>Video of Demo Empty UCS</vt:lpstr>
      <vt:lpstr>Video of Demo Maze with Deep/Shallow Water --- DFS, BFS, or UCS? (part 1)</vt:lpstr>
      <vt:lpstr>Video of Demo Maze with Deep/Shallow Water --- DFS, BFS, or UCS? (part 2)</vt:lpstr>
      <vt:lpstr>Video of Demo Maze with Deep/Shallow Water --- DFS, BFS, or UCS? (part 3)</vt:lpstr>
      <vt:lpstr>Search and Models搜索与模型</vt:lpstr>
      <vt:lpstr>课后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pc</cp:lastModifiedBy>
  <cp:revision>2144</cp:revision>
  <cp:lastPrinted>2016-01-21T07:59:05Z</cp:lastPrinted>
  <dcterms:created xsi:type="dcterms:W3CDTF">2004-08-27T04:16:05Z</dcterms:created>
  <dcterms:modified xsi:type="dcterms:W3CDTF">2020-03-03T13:40:03Z</dcterms:modified>
</cp:coreProperties>
</file>